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4"/>
  </p:notesMasterIdLst>
  <p:sldIdLst>
    <p:sldId id="256" r:id="rId2"/>
    <p:sldId id="274" r:id="rId3"/>
    <p:sldId id="275" r:id="rId4"/>
    <p:sldId id="257" r:id="rId5"/>
    <p:sldId id="259" r:id="rId6"/>
    <p:sldId id="260" r:id="rId7"/>
    <p:sldId id="262" r:id="rId8"/>
    <p:sldId id="278" r:id="rId9"/>
    <p:sldId id="264" r:id="rId10"/>
    <p:sldId id="281" r:id="rId11"/>
    <p:sldId id="265" r:id="rId12"/>
    <p:sldId id="282" r:id="rId13"/>
    <p:sldId id="280" r:id="rId14"/>
    <p:sldId id="266" r:id="rId15"/>
    <p:sldId id="267" r:id="rId16"/>
    <p:sldId id="268" r:id="rId17"/>
    <p:sldId id="269" r:id="rId18"/>
    <p:sldId id="270" r:id="rId19"/>
    <p:sldId id="271" r:id="rId20"/>
    <p:sldId id="277" r:id="rId21"/>
    <p:sldId id="298" r:id="rId22"/>
    <p:sldId id="273"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Lato" panose="020F0502020204030203" pitchFamily="34" charset="0"/>
      <p:regular r:id="rId29"/>
      <p:bold r:id="rId30"/>
      <p:italic r:id="rId31"/>
      <p:boldItalic r:id="rId32"/>
    </p:embeddedFont>
    <p:embeddedFont>
      <p:font typeface="Raleway" pitchFamily="2"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Roboto Mono" panose="020B060402020202020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AA1338-7C4B-4F5A-8C12-DCEABBB80BB5}" v="1" dt="2021-10-19T22:09:11.784"/>
  </p1510:revLst>
</p1510:revInfo>
</file>

<file path=ppt/tableStyles.xml><?xml version="1.0" encoding="utf-8"?>
<a:tblStyleLst xmlns:a="http://schemas.openxmlformats.org/drawingml/2006/main" def="{7BBD9E7B-CFC3-4F12-B3F5-2AAF419E48A1}">
  <a:tblStyle styleId="{7BBD9E7B-CFC3-4F12-B3F5-2AAF419E48A1}" styleName="Table_0">
    <a:wholeTbl>
      <a:tcTxStyle b="off" i="off">
        <a:font>
          <a:latin typeface="Calisto MT"/>
          <a:ea typeface="Calisto MT"/>
          <a:cs typeface="Calisto M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3E8E7"/>
          </a:solidFill>
        </a:fill>
      </a:tcStyle>
    </a:wholeTbl>
    <a:band1H>
      <a:tcTxStyle/>
      <a:tcStyle>
        <a:tcBdr/>
        <a:fill>
          <a:solidFill>
            <a:srgbClr val="E7CECB"/>
          </a:solidFill>
        </a:fill>
      </a:tcStyle>
    </a:band1H>
    <a:band2H>
      <a:tcTxStyle/>
      <a:tcStyle>
        <a:tcBdr/>
      </a:tcStyle>
    </a:band2H>
    <a:band1V>
      <a:tcTxStyle/>
      <a:tcStyle>
        <a:tcBdr/>
        <a:fill>
          <a:solidFill>
            <a:srgbClr val="E7CECB"/>
          </a:solidFill>
        </a:fill>
      </a:tcStyle>
    </a:band1V>
    <a:band2V>
      <a:tcTxStyle/>
      <a:tcStyle>
        <a:tcBdr/>
      </a:tcStyle>
    </a:band2V>
    <a:lastCol>
      <a:tcTxStyle b="on" i="off">
        <a:font>
          <a:latin typeface="Calisto MT"/>
          <a:ea typeface="Calisto MT"/>
          <a:cs typeface="Calisto MT"/>
        </a:font>
        <a:schemeClr val="lt1"/>
      </a:tcTxStyle>
      <a:tcStyle>
        <a:tcBdr/>
        <a:fill>
          <a:solidFill>
            <a:schemeClr val="accent1"/>
          </a:solidFill>
        </a:fill>
      </a:tcStyle>
    </a:lastCol>
    <a:firstCol>
      <a:tcTxStyle b="on" i="off">
        <a:font>
          <a:latin typeface="Calisto MT"/>
          <a:ea typeface="Calisto MT"/>
          <a:cs typeface="Calisto MT"/>
        </a:font>
        <a:schemeClr val="lt1"/>
      </a:tcTxStyle>
      <a:tcStyle>
        <a:tcBdr/>
        <a:fill>
          <a:solidFill>
            <a:schemeClr val="accent1"/>
          </a:solidFill>
        </a:fill>
      </a:tcStyle>
    </a:firstCol>
    <a:lastRow>
      <a:tcTxStyle b="on" i="off">
        <a:font>
          <a:latin typeface="Calisto MT"/>
          <a:ea typeface="Calisto MT"/>
          <a:cs typeface="Calisto M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sto MT"/>
          <a:ea typeface="Calisto MT"/>
          <a:cs typeface="Calisto M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074" autoAdjust="0"/>
  </p:normalViewPr>
  <p:slideViewPr>
    <p:cSldViewPr snapToGrid="0">
      <p:cViewPr varScale="1">
        <p:scale>
          <a:sx n="113" d="100"/>
          <a:sy n="113" d="100"/>
        </p:scale>
        <p:origin x="47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emy Bergmann" userId="2355ee0d-2b6e-4bfe-a235-383daf8df8e3" providerId="ADAL" clId="{EDAA1338-7C4B-4F5A-8C12-DCEABBB80BB5}"/>
    <pc:docChg chg="addSld modSld sldOrd">
      <pc:chgData name="Jeremy Bergmann" userId="2355ee0d-2b6e-4bfe-a235-383daf8df8e3" providerId="ADAL" clId="{EDAA1338-7C4B-4F5A-8C12-DCEABBB80BB5}" dt="2021-10-19T22:09:13.629" v="2"/>
      <pc:docMkLst>
        <pc:docMk/>
      </pc:docMkLst>
      <pc:sldChg chg="add ord">
        <pc:chgData name="Jeremy Bergmann" userId="2355ee0d-2b6e-4bfe-a235-383daf8df8e3" providerId="ADAL" clId="{EDAA1338-7C4B-4F5A-8C12-DCEABBB80BB5}" dt="2021-10-19T22:09:13.629" v="2"/>
        <pc:sldMkLst>
          <pc:docMk/>
          <pc:sldMk cId="2526615778" sldId="298"/>
        </pc:sldMkLst>
      </pc:sldChg>
    </pc:docChg>
  </pc:docChgLst>
  <pc:docChgLst>
    <pc:chgData name="Jeremy Bergmann" userId="c2589a63-7d35-4bd4-b1d6-7fbcacc677e5" providerId="ADAL" clId="{FD04F8E4-572F-47C6-9C8F-FFBD658C149D}"/>
    <pc:docChg chg="custSel addSld delSld modSld delMainMaster">
      <pc:chgData name="Jeremy Bergmann" userId="c2589a63-7d35-4bd4-b1d6-7fbcacc677e5" providerId="ADAL" clId="{FD04F8E4-572F-47C6-9C8F-FFBD658C149D}" dt="2020-05-26T14:43:30.906" v="123" actId="20577"/>
      <pc:docMkLst>
        <pc:docMk/>
      </pc:docMkLst>
      <pc:sldChg chg="modSp mod">
        <pc:chgData name="Jeremy Bergmann" userId="c2589a63-7d35-4bd4-b1d6-7fbcacc677e5" providerId="ADAL" clId="{FD04F8E4-572F-47C6-9C8F-FFBD658C149D}" dt="2020-05-26T14:43:30.906" v="123" actId="20577"/>
        <pc:sldMkLst>
          <pc:docMk/>
          <pc:sldMk cId="0" sldId="257"/>
        </pc:sldMkLst>
        <pc:spChg chg="mod">
          <ac:chgData name="Jeremy Bergmann" userId="c2589a63-7d35-4bd4-b1d6-7fbcacc677e5" providerId="ADAL" clId="{FD04F8E4-572F-47C6-9C8F-FFBD658C149D}" dt="2020-05-26T14:43:30.906" v="123" actId="20577"/>
          <ac:spMkLst>
            <pc:docMk/>
            <pc:sldMk cId="0" sldId="257"/>
            <ac:spMk id="188" creationId="{00000000-0000-0000-0000-000000000000}"/>
          </ac:spMkLst>
        </pc:spChg>
      </pc:sldChg>
      <pc:sldChg chg="del">
        <pc:chgData name="Jeremy Bergmann" userId="c2589a63-7d35-4bd4-b1d6-7fbcacc677e5" providerId="ADAL" clId="{FD04F8E4-572F-47C6-9C8F-FFBD658C149D}" dt="2020-05-26T13:11:06.293" v="1" actId="47"/>
        <pc:sldMkLst>
          <pc:docMk/>
          <pc:sldMk cId="0" sldId="258"/>
        </pc:sldMkLst>
      </pc:sldChg>
      <pc:sldChg chg="del">
        <pc:chgData name="Jeremy Bergmann" userId="c2589a63-7d35-4bd4-b1d6-7fbcacc677e5" providerId="ADAL" clId="{FD04F8E4-572F-47C6-9C8F-FFBD658C149D}" dt="2020-05-26T13:11:01.046" v="0" actId="47"/>
        <pc:sldMkLst>
          <pc:docMk/>
          <pc:sldMk cId="0" sldId="272"/>
        </pc:sldMkLst>
      </pc:sldChg>
      <pc:sldChg chg="modSp add mod">
        <pc:chgData name="Jeremy Bergmann" userId="c2589a63-7d35-4bd4-b1d6-7fbcacc677e5" providerId="ADAL" clId="{FD04F8E4-572F-47C6-9C8F-FFBD658C149D}" dt="2020-05-26T14:35:06.769" v="113" actId="14100"/>
        <pc:sldMkLst>
          <pc:docMk/>
          <pc:sldMk cId="0" sldId="274"/>
        </pc:sldMkLst>
        <pc:spChg chg="mod">
          <ac:chgData name="Jeremy Bergmann" userId="c2589a63-7d35-4bd4-b1d6-7fbcacc677e5" providerId="ADAL" clId="{FD04F8E4-572F-47C6-9C8F-FFBD658C149D}" dt="2020-05-26T14:35:06.769" v="113" actId="14100"/>
          <ac:spMkLst>
            <pc:docMk/>
            <pc:sldMk cId="0" sldId="274"/>
            <ac:spMk id="197" creationId="{00000000-0000-0000-0000-000000000000}"/>
          </ac:spMkLst>
        </pc:spChg>
      </pc:sldChg>
      <pc:sldChg chg="addSp delSp modSp add mod">
        <pc:chgData name="Jeremy Bergmann" userId="c2589a63-7d35-4bd4-b1d6-7fbcacc677e5" providerId="ADAL" clId="{FD04F8E4-572F-47C6-9C8F-FFBD658C149D}" dt="2020-05-26T14:37:31.970" v="120" actId="1076"/>
        <pc:sldMkLst>
          <pc:docMk/>
          <pc:sldMk cId="0" sldId="275"/>
        </pc:sldMkLst>
        <pc:spChg chg="mod">
          <ac:chgData name="Jeremy Bergmann" userId="c2589a63-7d35-4bd4-b1d6-7fbcacc677e5" providerId="ADAL" clId="{FD04F8E4-572F-47C6-9C8F-FFBD658C149D}" dt="2020-05-26T14:31:39.195" v="44" actId="20577"/>
          <ac:spMkLst>
            <pc:docMk/>
            <pc:sldMk cId="0" sldId="275"/>
            <ac:spMk id="197" creationId="{00000000-0000-0000-0000-000000000000}"/>
          </ac:spMkLst>
        </pc:spChg>
        <pc:spChg chg="del">
          <ac:chgData name="Jeremy Bergmann" userId="c2589a63-7d35-4bd4-b1d6-7fbcacc677e5" providerId="ADAL" clId="{FD04F8E4-572F-47C6-9C8F-FFBD658C149D}" dt="2020-05-26T14:31:56.726" v="70" actId="478"/>
          <ac:spMkLst>
            <pc:docMk/>
            <pc:sldMk cId="0" sldId="275"/>
            <ac:spMk id="199" creationId="{00000000-0000-0000-0000-000000000000}"/>
          </ac:spMkLst>
        </pc:spChg>
        <pc:spChg chg="mod">
          <ac:chgData name="Jeremy Bergmann" userId="c2589a63-7d35-4bd4-b1d6-7fbcacc677e5" providerId="ADAL" clId="{FD04F8E4-572F-47C6-9C8F-FFBD658C149D}" dt="2020-05-26T14:37:31.970" v="120" actId="1076"/>
          <ac:spMkLst>
            <pc:docMk/>
            <pc:sldMk cId="0" sldId="275"/>
            <ac:spMk id="200" creationId="{00000000-0000-0000-0000-000000000000}"/>
          </ac:spMkLst>
        </pc:spChg>
        <pc:spChg chg="del">
          <ac:chgData name="Jeremy Bergmann" userId="c2589a63-7d35-4bd4-b1d6-7fbcacc677e5" providerId="ADAL" clId="{FD04F8E4-572F-47C6-9C8F-FFBD658C149D}" dt="2020-05-26T14:31:54.884" v="69" actId="478"/>
          <ac:spMkLst>
            <pc:docMk/>
            <pc:sldMk cId="0" sldId="275"/>
            <ac:spMk id="201" creationId="{00000000-0000-0000-0000-000000000000}"/>
          </ac:spMkLst>
        </pc:spChg>
        <pc:picChg chg="add mod">
          <ac:chgData name="Jeremy Bergmann" userId="c2589a63-7d35-4bd4-b1d6-7fbcacc677e5" providerId="ADAL" clId="{FD04F8E4-572F-47C6-9C8F-FFBD658C149D}" dt="2020-05-26T14:37:25.874" v="119" actId="1076"/>
          <ac:picMkLst>
            <pc:docMk/>
            <pc:sldMk cId="0" sldId="275"/>
            <ac:picMk id="1026" creationId="{0AA1EF9F-F384-45FB-9C36-E0A7BA140ADD}"/>
          </ac:picMkLst>
        </pc:picChg>
      </pc:sldChg>
      <pc:sldMasterChg chg="del delSldLayout">
        <pc:chgData name="Jeremy Bergmann" userId="c2589a63-7d35-4bd4-b1d6-7fbcacc677e5" providerId="ADAL" clId="{FD04F8E4-572F-47C6-9C8F-FFBD658C149D}" dt="2020-05-26T13:11:06.293" v="1" actId="47"/>
        <pc:sldMasterMkLst>
          <pc:docMk/>
          <pc:sldMasterMk cId="0" sldId="2147483673"/>
        </pc:sldMasterMkLst>
        <pc:sldLayoutChg chg="del">
          <pc:chgData name="Jeremy Bergmann" userId="c2589a63-7d35-4bd4-b1d6-7fbcacc677e5" providerId="ADAL" clId="{FD04F8E4-572F-47C6-9C8F-FFBD658C149D}" dt="2020-05-26T13:11:06.293" v="1" actId="47"/>
          <pc:sldLayoutMkLst>
            <pc:docMk/>
            <pc:sldMasterMk cId="0" sldId="2147483673"/>
            <pc:sldLayoutMk cId="0" sldId="2147483660"/>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1"/>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2"/>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3"/>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4"/>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5"/>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6"/>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7"/>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8"/>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9"/>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70"/>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71"/>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gif>
</file>

<file path=ppt/media/image16.jpe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w3schools.com/sql/sql_ref_sqlserver.asp"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w3resource.com/slides/mysql-mathematical-functions-slides-presentation.php"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stackoverflow.com/questions/1992314/what-is-the-difference-between-single-and-double-quotes-in-sql"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codingsight.com/multiple-ways-to-remove-duplicates-from-sql-table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076864104_0_19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g5076864104_0_1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SELECT a.*   </a:t>
            </a:r>
          </a:p>
          <a:p>
            <a:pPr marL="0" lvl="0" indent="0" algn="l" rtl="0">
              <a:spcBef>
                <a:spcPts val="0"/>
              </a:spcBef>
              <a:spcAft>
                <a:spcPts val="0"/>
              </a:spcAft>
              <a:buNone/>
            </a:pPr>
            <a:r>
              <a:rPr lang="en-US" dirty="0"/>
              <a:t>FROM </a:t>
            </a:r>
            <a:r>
              <a:rPr lang="en-US" dirty="0" err="1"/>
              <a:t>world.city</a:t>
            </a:r>
            <a:r>
              <a:rPr lang="en-US" dirty="0"/>
              <a:t> AS a  INNER JOIN</a:t>
            </a:r>
          </a:p>
          <a:p>
            <a:pPr marL="0" lvl="0" indent="0" algn="l" rtl="0">
              <a:spcBef>
                <a:spcPts val="0"/>
              </a:spcBef>
              <a:spcAft>
                <a:spcPts val="0"/>
              </a:spcAft>
              <a:buNone/>
            </a:pPr>
            <a:r>
              <a:rPr lang="en-US" dirty="0"/>
              <a:t>(</a:t>
            </a:r>
          </a:p>
          <a:p>
            <a:pPr marL="0" lvl="0" indent="0" algn="l" rtl="0">
              <a:spcBef>
                <a:spcPts val="0"/>
              </a:spcBef>
              <a:spcAft>
                <a:spcPts val="0"/>
              </a:spcAft>
              <a:buNone/>
            </a:pPr>
            <a:r>
              <a:rPr lang="en-US" dirty="0"/>
              <a:t>SELECT `name` AS city, SUM(1) AS `count`                                 </a:t>
            </a:r>
          </a:p>
          <a:p>
            <a:pPr marL="0" lvl="0" indent="0" algn="l" rtl="0">
              <a:spcBef>
                <a:spcPts val="0"/>
              </a:spcBef>
              <a:spcAft>
                <a:spcPts val="0"/>
              </a:spcAft>
              <a:buNone/>
            </a:pPr>
            <a:r>
              <a:rPr lang="en-US" dirty="0"/>
              <a:t>FROM </a:t>
            </a:r>
            <a:r>
              <a:rPr lang="en-US" dirty="0" err="1"/>
              <a:t>world.city</a:t>
            </a:r>
            <a:r>
              <a:rPr lang="en-US" dirty="0"/>
              <a:t>                                                                               </a:t>
            </a:r>
          </a:p>
          <a:p>
            <a:pPr marL="0" lvl="0" indent="0" algn="l" rtl="0">
              <a:spcBef>
                <a:spcPts val="0"/>
              </a:spcBef>
              <a:spcAft>
                <a:spcPts val="0"/>
              </a:spcAft>
              <a:buNone/>
            </a:pPr>
            <a:r>
              <a:rPr lang="en-US" dirty="0"/>
              <a:t> WHERE </a:t>
            </a:r>
            <a:r>
              <a:rPr lang="en-US" dirty="0" err="1"/>
              <a:t>countrycode</a:t>
            </a:r>
            <a:r>
              <a:rPr lang="en-US" dirty="0"/>
              <a:t>='USA'                                                              </a:t>
            </a:r>
          </a:p>
          <a:p>
            <a:pPr marL="0" lvl="0" indent="0" algn="l" rtl="0">
              <a:spcBef>
                <a:spcPts val="0"/>
              </a:spcBef>
              <a:spcAft>
                <a:spcPts val="0"/>
              </a:spcAft>
              <a:buNone/>
            </a:pPr>
            <a:r>
              <a:rPr lang="en-US" dirty="0"/>
              <a:t>GROUP BY `name`   HAVING SUM(1) &gt; 1</a:t>
            </a:r>
          </a:p>
          <a:p>
            <a:pPr marL="0" lvl="0" indent="0" algn="l" rtl="0">
              <a:spcBef>
                <a:spcPts val="0"/>
              </a:spcBef>
              <a:spcAft>
                <a:spcPts val="0"/>
              </a:spcAft>
              <a:buNone/>
            </a:pPr>
            <a:r>
              <a:rPr lang="en-US" dirty="0"/>
              <a:t>) AS b ON  </a:t>
            </a:r>
            <a:r>
              <a:rPr lang="en-US" dirty="0" err="1"/>
              <a:t>a.`name</a:t>
            </a:r>
            <a:r>
              <a:rPr lang="en-US" dirty="0"/>
              <a:t>` = b.city </a:t>
            </a:r>
          </a:p>
          <a:p>
            <a:pPr marL="0" lvl="0" indent="0" algn="l" rtl="0">
              <a:spcBef>
                <a:spcPts val="0"/>
              </a:spcBef>
              <a:spcAft>
                <a:spcPts val="0"/>
              </a:spcAft>
              <a:buNone/>
            </a:pPr>
            <a:r>
              <a:rPr lang="en-US" dirty="0"/>
              <a:t>WHERE </a:t>
            </a:r>
            <a:r>
              <a:rPr lang="en-US" dirty="0" err="1"/>
              <a:t>a.countrycode</a:t>
            </a:r>
            <a:r>
              <a:rPr lang="en-US" dirty="0"/>
              <a:t>='USA' ORDER BY </a:t>
            </a:r>
            <a:r>
              <a:rPr lang="en-US" dirty="0" err="1"/>
              <a:t>a.`name</a:t>
            </a:r>
            <a:r>
              <a:rPr lang="en-US" dirty="0"/>
              <a:t>`;</a:t>
            </a: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8294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SELECT a.*   </a:t>
            </a:r>
          </a:p>
          <a:p>
            <a:pPr marL="0" lvl="0" indent="0" algn="l" rtl="0">
              <a:spcBef>
                <a:spcPts val="0"/>
              </a:spcBef>
              <a:spcAft>
                <a:spcPts val="0"/>
              </a:spcAft>
              <a:buNone/>
            </a:pPr>
            <a:r>
              <a:rPr lang="en-US" dirty="0"/>
              <a:t>FROM </a:t>
            </a:r>
            <a:r>
              <a:rPr lang="en-US" dirty="0" err="1"/>
              <a:t>world.city</a:t>
            </a:r>
            <a:r>
              <a:rPr lang="en-US" dirty="0"/>
              <a:t> AS a  INNER JOIN</a:t>
            </a:r>
          </a:p>
          <a:p>
            <a:pPr marL="0" lvl="0" indent="0" algn="l" rtl="0">
              <a:spcBef>
                <a:spcPts val="0"/>
              </a:spcBef>
              <a:spcAft>
                <a:spcPts val="0"/>
              </a:spcAft>
              <a:buNone/>
            </a:pPr>
            <a:r>
              <a:rPr lang="en-US" dirty="0"/>
              <a:t>(</a:t>
            </a:r>
          </a:p>
          <a:p>
            <a:pPr marL="0" lvl="0" indent="0" algn="l" rtl="0">
              <a:spcBef>
                <a:spcPts val="0"/>
              </a:spcBef>
              <a:spcAft>
                <a:spcPts val="0"/>
              </a:spcAft>
              <a:buNone/>
            </a:pPr>
            <a:r>
              <a:rPr lang="en-US" dirty="0"/>
              <a:t>SELECT `name` AS city, SUM(1) AS `count`                                 </a:t>
            </a:r>
          </a:p>
          <a:p>
            <a:pPr marL="0" lvl="0" indent="0" algn="l" rtl="0">
              <a:spcBef>
                <a:spcPts val="0"/>
              </a:spcBef>
              <a:spcAft>
                <a:spcPts val="0"/>
              </a:spcAft>
              <a:buNone/>
            </a:pPr>
            <a:r>
              <a:rPr lang="en-US" dirty="0"/>
              <a:t>FROM </a:t>
            </a:r>
            <a:r>
              <a:rPr lang="en-US" dirty="0" err="1"/>
              <a:t>world.city</a:t>
            </a:r>
            <a:r>
              <a:rPr lang="en-US" dirty="0"/>
              <a:t>                                                                               </a:t>
            </a:r>
          </a:p>
          <a:p>
            <a:pPr marL="0" lvl="0" indent="0" algn="l" rtl="0">
              <a:spcBef>
                <a:spcPts val="0"/>
              </a:spcBef>
              <a:spcAft>
                <a:spcPts val="0"/>
              </a:spcAft>
              <a:buNone/>
            </a:pPr>
            <a:r>
              <a:rPr lang="en-US" dirty="0"/>
              <a:t> WHERE </a:t>
            </a:r>
            <a:r>
              <a:rPr lang="en-US" dirty="0" err="1"/>
              <a:t>countrycode</a:t>
            </a:r>
            <a:r>
              <a:rPr lang="en-US" dirty="0"/>
              <a:t>='USA'                                                              </a:t>
            </a:r>
          </a:p>
          <a:p>
            <a:pPr marL="0" lvl="0" indent="0" algn="l" rtl="0">
              <a:spcBef>
                <a:spcPts val="0"/>
              </a:spcBef>
              <a:spcAft>
                <a:spcPts val="0"/>
              </a:spcAft>
              <a:buNone/>
            </a:pPr>
            <a:r>
              <a:rPr lang="en-US" dirty="0"/>
              <a:t>GROUP BY `name`   HAVING SUM(1) &gt; 1</a:t>
            </a:r>
          </a:p>
          <a:p>
            <a:pPr marL="0" lvl="0" indent="0" algn="l" rtl="0">
              <a:spcBef>
                <a:spcPts val="0"/>
              </a:spcBef>
              <a:spcAft>
                <a:spcPts val="0"/>
              </a:spcAft>
              <a:buNone/>
            </a:pPr>
            <a:r>
              <a:rPr lang="en-US" dirty="0"/>
              <a:t>) AS b ON  </a:t>
            </a:r>
            <a:r>
              <a:rPr lang="en-US" dirty="0" err="1"/>
              <a:t>a.`name</a:t>
            </a:r>
            <a:r>
              <a:rPr lang="en-US" dirty="0"/>
              <a:t>` = b.city </a:t>
            </a:r>
          </a:p>
          <a:p>
            <a:pPr marL="0" lvl="0" indent="0" algn="l" rtl="0">
              <a:spcBef>
                <a:spcPts val="0"/>
              </a:spcBef>
              <a:spcAft>
                <a:spcPts val="0"/>
              </a:spcAft>
              <a:buNone/>
            </a:pPr>
            <a:r>
              <a:rPr lang="en-US" dirty="0"/>
              <a:t>WHERE </a:t>
            </a:r>
            <a:r>
              <a:rPr lang="en-US" dirty="0" err="1"/>
              <a:t>a.countrycode</a:t>
            </a:r>
            <a:r>
              <a:rPr lang="en-US" dirty="0"/>
              <a:t>='USA' ORDER BY </a:t>
            </a:r>
            <a:r>
              <a:rPr lang="en-US" dirty="0" err="1"/>
              <a:t>a.`name</a:t>
            </a:r>
            <a:r>
              <a:rPr lang="en-US" dirty="0"/>
              <a:t>`;</a:t>
            </a: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5099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038ce4af1_0_3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Aggregate Function:  </a:t>
            </a:r>
            <a:r>
              <a:rPr lang="en-US" sz="1150" dirty="0">
                <a:solidFill>
                  <a:srgbClr val="000000"/>
                </a:solidFill>
                <a:highlight>
                  <a:srgbClr val="FFFFFF"/>
                </a:highlight>
                <a:latin typeface="Arial"/>
                <a:ea typeface="Arial"/>
                <a:cs typeface="Arial"/>
                <a:sym typeface="Arial"/>
              </a:rPr>
              <a:t>aggregate function performs a calculation on a set of values and returns a single value.</a:t>
            </a:r>
            <a:endParaRPr sz="1150" dirty="0">
              <a:solidFill>
                <a:srgbClr val="000000"/>
              </a:solidFill>
              <a:highlight>
                <a:srgbClr val="FFFFFF"/>
              </a:highlight>
              <a:latin typeface="Arial"/>
              <a:ea typeface="Arial"/>
              <a:cs typeface="Arial"/>
              <a:sym typeface="Arial"/>
            </a:endParaRPr>
          </a:p>
          <a:p>
            <a:pPr marL="0" lvl="0" indent="0" algn="l" rtl="0">
              <a:spcBef>
                <a:spcPts val="0"/>
              </a:spcBef>
              <a:spcAft>
                <a:spcPts val="0"/>
              </a:spcAft>
              <a:buNone/>
            </a:pPr>
            <a:r>
              <a:rPr lang="en-US" sz="1200" b="0" i="0" u="none" strike="noStrike" cap="none" dirty="0">
                <a:solidFill>
                  <a:schemeClr val="dk1"/>
                </a:solidFill>
                <a:effectLst/>
                <a:highlight>
                  <a:srgbClr val="FFFFFF"/>
                </a:highlight>
                <a:latin typeface="Calibri"/>
                <a:ea typeface="Calibri"/>
                <a:cs typeface="Calibri"/>
                <a:sym typeface="Calibri"/>
              </a:rPr>
              <a:t>scalar(non-aggregate) </a:t>
            </a:r>
            <a:r>
              <a:rPr lang="en-US" sz="1200" b="1" i="0" u="none" strike="noStrike" cap="none" dirty="0">
                <a:solidFill>
                  <a:schemeClr val="dk1"/>
                </a:solidFill>
                <a:effectLst/>
                <a:highlight>
                  <a:srgbClr val="FFFFFF"/>
                </a:highlight>
                <a:latin typeface="Calibri"/>
                <a:ea typeface="Calibri"/>
                <a:cs typeface="Calibri"/>
                <a:sym typeface="Calibri"/>
              </a:rPr>
              <a:t>functions </a:t>
            </a:r>
            <a:r>
              <a:rPr lang="en-US" sz="1200" b="0" i="0" u="none" strike="noStrike" cap="none" dirty="0">
                <a:solidFill>
                  <a:schemeClr val="dk1"/>
                </a:solidFill>
                <a:effectLst/>
                <a:highlight>
                  <a:srgbClr val="FFFFFF"/>
                </a:highlight>
                <a:latin typeface="Calibri"/>
                <a:ea typeface="Calibri"/>
                <a:cs typeface="Calibri"/>
                <a:sym typeface="Calibri"/>
              </a:rPr>
              <a:t>- returns a single data value and operate on each record independently.</a:t>
            </a:r>
            <a:endParaRPr sz="1150" dirty="0">
              <a:solidFill>
                <a:srgbClr val="000000"/>
              </a:solidFill>
              <a:highlight>
                <a:srgbClr val="FFFFFF"/>
              </a:highlight>
              <a:latin typeface="Arial"/>
              <a:ea typeface="Arial"/>
              <a:cs typeface="Arial"/>
              <a:sym typeface="Arial"/>
            </a:endParaRPr>
          </a:p>
        </p:txBody>
      </p:sp>
      <p:sp>
        <p:nvSpPr>
          <p:cNvPr id="239" name="Google Shape;239;g5038ce4af1_0_3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dd8a6ff77_0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endParaRPr dirty="0"/>
          </a:p>
        </p:txBody>
      </p:sp>
      <p:sp>
        <p:nvSpPr>
          <p:cNvPr id="256" name="Google Shape;256;g5dd8a6ff77_0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5dd8a6ff77_0_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3" name="Google Shape;263;g5dd8a6ff77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dd8a6ff77_0_2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dirty="0">
                <a:latin typeface="Arial"/>
                <a:ea typeface="Arial"/>
                <a:cs typeface="Arial"/>
                <a:sym typeface="Arial"/>
              </a:rPr>
              <a:t>See more string functions at:  </a:t>
            </a:r>
            <a:r>
              <a:rPr lang="en-US" sz="1100" dirty="0">
                <a:hlinkClick r:id="rId3"/>
              </a:rPr>
              <a:t>https://www.w3schools.com/sql/sql_ref_sqlserver.asp</a:t>
            </a:r>
            <a:endParaRPr dirty="0"/>
          </a:p>
          <a:p>
            <a:pPr marL="0" lvl="0" indent="0" algn="l" rtl="0">
              <a:spcBef>
                <a:spcPts val="0"/>
              </a:spcBef>
              <a:spcAft>
                <a:spcPts val="0"/>
              </a:spcAft>
              <a:buClr>
                <a:srgbClr val="000000"/>
              </a:buClr>
              <a:buSzPts val="1100"/>
              <a:buFont typeface="Arial"/>
              <a:buNone/>
            </a:pPr>
            <a:r>
              <a:rPr lang="en-US" dirty="0"/>
              <a:t>For Cast() data types, see:  https://www.w3resource.com/slides/mysql-mathematical-functions-slides-presentation.php</a:t>
            </a:r>
            <a:endParaRPr dirty="0"/>
          </a:p>
        </p:txBody>
      </p:sp>
      <p:sp>
        <p:nvSpPr>
          <p:cNvPr id="275" name="Google Shape;275;g5dd8a6ff77_0_2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dd8a6ff77_0_2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g5dd8a6ff77_0_2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d8a6ff77_0_2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a:latin typeface="Arial"/>
                <a:ea typeface="Arial"/>
                <a:cs typeface="Arial"/>
                <a:sym typeface="Arial"/>
              </a:rPr>
              <a:t>See more numeric functions at:  </a:t>
            </a:r>
            <a:r>
              <a:rPr lang="en-US" sz="1100" u="sng">
                <a:solidFill>
                  <a:schemeClr val="hlink"/>
                </a:solidFill>
                <a:latin typeface="Arial"/>
                <a:ea typeface="Arial"/>
                <a:cs typeface="Arial"/>
                <a:sym typeface="Arial"/>
                <a:hlinkClick r:id="rId3"/>
              </a:rPr>
              <a:t>https://www.w3resource.com/slides/mysql-mathematical-functions-slides-presentation.php</a:t>
            </a:r>
            <a:endParaRPr/>
          </a:p>
          <a:p>
            <a:pPr marL="0" lvl="0" indent="0" algn="l" rtl="0">
              <a:spcBef>
                <a:spcPts val="0"/>
              </a:spcBef>
              <a:spcAft>
                <a:spcPts val="0"/>
              </a:spcAft>
              <a:buClr>
                <a:srgbClr val="000000"/>
              </a:buClr>
              <a:buSzPts val="1100"/>
              <a:buFont typeface="Arial"/>
              <a:buNone/>
            </a:pPr>
            <a:r>
              <a:rPr lang="en-US"/>
              <a:t>For Cast() data types, see:  https://www.w3resource.com/slides/mysql-mathematical-functions-slides-presentation.php</a:t>
            </a:r>
            <a:endParaRPr/>
          </a:p>
        </p:txBody>
      </p:sp>
      <p:sp>
        <p:nvSpPr>
          <p:cNvPr id="290" name="Google Shape;290;g5dd8a6ff77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5dd8a6ff77_0_2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7" name="Google Shape;297;g5dd8a6ff77_0_2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507686410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Feynman technique: Learn -&gt; Explain -&gt; Reflect -&gt; Repeat</a:t>
            </a:r>
            <a:endParaRPr/>
          </a:p>
          <a:p>
            <a:pPr marL="0" lvl="0" indent="0" algn="l" rtl="0">
              <a:spcBef>
                <a:spcPts val="0"/>
              </a:spcBef>
              <a:spcAft>
                <a:spcPts val="0"/>
              </a:spcAft>
              <a:buNone/>
            </a:pPr>
            <a:endParaRPr/>
          </a:p>
          <a:p>
            <a:pPr marL="0" lvl="0" indent="0" algn="l" rtl="0">
              <a:spcBef>
                <a:spcPts val="0"/>
              </a:spcBef>
              <a:spcAft>
                <a:spcPts val="0"/>
              </a:spcAft>
              <a:buNone/>
            </a:pPr>
            <a:r>
              <a:rPr lang="en-US"/>
              <a:t>What are the most important ideas from last class?</a:t>
            </a:r>
            <a:br>
              <a:rPr lang="en-US"/>
            </a:br>
            <a:br>
              <a:rPr lang="en-US"/>
            </a:br>
            <a:r>
              <a:rPr lang="en-US"/>
              <a:t>Write a summary of the information as if explaining to a 14 year old. </a:t>
            </a:r>
            <a:br>
              <a:rPr lang="en-US"/>
            </a:br>
            <a:r>
              <a:rPr lang="en-US"/>
              <a:t>Avoid jargon</a:t>
            </a:r>
            <a:br>
              <a:rPr lang="en-US"/>
            </a:br>
            <a:r>
              <a:rPr lang="en-US"/>
              <a:t>Keep the words and sentences simple</a:t>
            </a:r>
            <a:br>
              <a:rPr lang="en-US"/>
            </a:br>
            <a:r>
              <a:rPr lang="en-US"/>
              <a:t>Rely on memory</a:t>
            </a:r>
            <a:br>
              <a:rPr lang="en-US"/>
            </a:br>
            <a:r>
              <a:rPr lang="en-US"/>
              <a:t>Make the explanation visual, if possible</a:t>
            </a:r>
            <a:br>
              <a:rPr lang="en-US"/>
            </a:br>
            <a:br>
              <a:rPr lang="en-US"/>
            </a:br>
            <a:r>
              <a:rPr lang="en-US"/>
              <a:t>Note where you had difficulty or have knowledge gaps.</a:t>
            </a:r>
            <a:br>
              <a:rPr lang="en-US"/>
            </a:br>
            <a:r>
              <a:rPr lang="en-US"/>
              <a:t>These indicate things you should review, research, or ask questions about</a:t>
            </a:r>
            <a:br>
              <a:rPr lang="en-US"/>
            </a:br>
            <a:endParaRPr/>
          </a:p>
          <a:p>
            <a:pPr marL="0" lvl="0" indent="0" algn="l" rtl="0">
              <a:spcBef>
                <a:spcPts val="0"/>
              </a:spcBef>
              <a:spcAft>
                <a:spcPts val="0"/>
              </a:spcAft>
              <a:buNone/>
            </a:pPr>
            <a:endParaRPr/>
          </a:p>
        </p:txBody>
      </p:sp>
      <p:sp>
        <p:nvSpPr>
          <p:cNvPr id="195" name="Google Shape;195;g507686410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5027544abd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5027544abd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hlinkClick r:id="rId3"/>
              </a:rPr>
              <a:t>https://stackoverflow.com/questions/1992314/what-is-the-difference-between-single-and-double-quotes-in-sql</a:t>
            </a:r>
            <a:r>
              <a:rPr lang="en-US" dirty="0"/>
              <a:t> - </a:t>
            </a:r>
            <a:r>
              <a:rPr lang="en-US" sz="1200" b="0" i="0" u="none" strike="noStrike" cap="none" dirty="0">
                <a:solidFill>
                  <a:schemeClr val="dk1"/>
                </a:solidFill>
                <a:effectLst/>
                <a:latin typeface="Calibri"/>
                <a:ea typeface="Calibri"/>
                <a:cs typeface="Calibri"/>
                <a:sym typeface="Calibri"/>
              </a:rPr>
              <a:t>[</a:t>
            </a:r>
            <a:r>
              <a:rPr lang="en-US" sz="1200" b="1" i="0" u="none" strike="noStrike" cap="none" dirty="0">
                <a:solidFill>
                  <a:schemeClr val="dk1"/>
                </a:solidFill>
                <a:effectLst/>
                <a:latin typeface="Calibri"/>
                <a:ea typeface="Calibri"/>
                <a:cs typeface="Calibri"/>
                <a:sym typeface="Calibri"/>
              </a:rPr>
              <a:t>S</a:t>
            </a:r>
            <a:r>
              <a:rPr lang="en-US" sz="1200" b="0" i="0" u="none" strike="noStrike" cap="none" dirty="0">
                <a:solidFill>
                  <a:schemeClr val="dk1"/>
                </a:solidFill>
                <a:effectLst/>
                <a:latin typeface="Calibri"/>
                <a:ea typeface="Calibri"/>
                <a:cs typeface="Calibri"/>
                <a:sym typeface="Calibri"/>
              </a:rPr>
              <a:t>]ingle quotes are for [</a:t>
            </a:r>
            <a:r>
              <a:rPr lang="en-US" sz="1200" b="1" i="0" u="none" strike="noStrike" cap="none" dirty="0">
                <a:solidFill>
                  <a:schemeClr val="dk1"/>
                </a:solidFill>
                <a:effectLst/>
                <a:latin typeface="Calibri"/>
                <a:ea typeface="Calibri"/>
                <a:cs typeface="Calibri"/>
                <a:sym typeface="Calibri"/>
              </a:rPr>
              <a:t>S</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trings</a:t>
            </a:r>
            <a:r>
              <a:rPr lang="en-US" sz="1200" b="0" i="0" u="none" strike="noStrike" cap="none" dirty="0">
                <a:solidFill>
                  <a:schemeClr val="dk1"/>
                </a:solidFill>
                <a:effectLst/>
                <a:latin typeface="Calibri"/>
                <a:ea typeface="Calibri"/>
                <a:cs typeface="Calibri"/>
                <a:sym typeface="Calibri"/>
              </a:rPr>
              <a:t> ; [</a:t>
            </a:r>
            <a:r>
              <a:rPr lang="en-US" sz="1200" b="1" i="0" u="none" strike="noStrike" cap="none" dirty="0">
                <a:solidFill>
                  <a:schemeClr val="dk1"/>
                </a:solidFill>
                <a:effectLst/>
                <a:latin typeface="Calibri"/>
                <a:ea typeface="Calibri"/>
                <a:cs typeface="Calibri"/>
                <a:sym typeface="Calibri"/>
              </a:rPr>
              <a:t>D</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ouble</a:t>
            </a:r>
            <a:r>
              <a:rPr lang="en-US" sz="1200" b="0" i="0" u="none" strike="noStrike" cap="none" dirty="0">
                <a:solidFill>
                  <a:schemeClr val="dk1"/>
                </a:solidFill>
                <a:effectLst/>
                <a:latin typeface="Calibri"/>
                <a:ea typeface="Calibri"/>
                <a:cs typeface="Calibri"/>
                <a:sym typeface="Calibri"/>
              </a:rPr>
              <a:t> quotes are for [</a:t>
            </a:r>
            <a:r>
              <a:rPr lang="en-US" sz="1200" b="1" i="0" u="none" strike="noStrike" cap="none" dirty="0">
                <a:solidFill>
                  <a:schemeClr val="dk1"/>
                </a:solidFill>
                <a:effectLst/>
                <a:latin typeface="Calibri"/>
                <a:ea typeface="Calibri"/>
                <a:cs typeface="Calibri"/>
                <a:sym typeface="Calibri"/>
              </a:rPr>
              <a:t>D</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atabase</a:t>
            </a:r>
            <a:r>
              <a:rPr lang="en-US" sz="1200" b="0" i="0" u="none" strike="noStrike" cap="none" dirty="0">
                <a:solidFill>
                  <a:schemeClr val="dk1"/>
                </a:solidFill>
                <a:effectLst/>
                <a:latin typeface="Calibri"/>
                <a:ea typeface="Calibri"/>
                <a:cs typeface="Calibri"/>
                <a:sym typeface="Calibri"/>
              </a:rPr>
              <a:t> identifiers;</a:t>
            </a:r>
            <a:endParaRPr dirty="0"/>
          </a:p>
        </p:txBody>
      </p:sp>
      <p:sp>
        <p:nvSpPr>
          <p:cNvPr id="258" name="Google Shape;258;g5027544abd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extLst>
      <p:ext uri="{BB962C8B-B14F-4D97-AF65-F5344CB8AC3E}">
        <p14:creationId xmlns:p14="http://schemas.microsoft.com/office/powerpoint/2010/main" val="25101610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038ce4af1_0_3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82" name="Google Shape;282;g5038ce4af1_0_3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61435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027544abd_0_1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a:solidFill>
                  <a:srgbClr val="000000"/>
                </a:solidFill>
                <a:latin typeface="Lato"/>
                <a:ea typeface="Lato"/>
                <a:cs typeface="Lato"/>
                <a:sym typeface="Lato"/>
              </a:rPr>
              <a:t>Common ways to clean data with Python are available in the many libraries that you can import in your code. One of the most popular libraries is Pandas, which was designed for data manipulation and analysis, but is most commonly associated with data cleaning. Here is a common code snippet where Pandas is imported to clean a set of data:</a:t>
            </a:r>
            <a:endParaRPr/>
          </a:p>
        </p:txBody>
      </p:sp>
      <p:sp>
        <p:nvSpPr>
          <p:cNvPr id="315" name="Google Shape;315;g5027544abd_0_1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507686410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Feynman technique: Learn -&gt; Explain -&gt; Reflect -&gt; Repeat</a:t>
            </a:r>
            <a:endParaRPr/>
          </a:p>
          <a:p>
            <a:pPr marL="0" lvl="0" indent="0" algn="l" rtl="0">
              <a:spcBef>
                <a:spcPts val="0"/>
              </a:spcBef>
              <a:spcAft>
                <a:spcPts val="0"/>
              </a:spcAft>
              <a:buNone/>
            </a:pPr>
            <a:endParaRPr/>
          </a:p>
          <a:p>
            <a:pPr marL="0" lvl="0" indent="0" algn="l" rtl="0">
              <a:spcBef>
                <a:spcPts val="0"/>
              </a:spcBef>
              <a:spcAft>
                <a:spcPts val="0"/>
              </a:spcAft>
              <a:buNone/>
            </a:pPr>
            <a:r>
              <a:rPr lang="en-US"/>
              <a:t>What are the most important ideas from last class?</a:t>
            </a:r>
            <a:br>
              <a:rPr lang="en-US"/>
            </a:br>
            <a:br>
              <a:rPr lang="en-US"/>
            </a:br>
            <a:r>
              <a:rPr lang="en-US"/>
              <a:t>Write a summary of the information as if explaining to a 14 year old. </a:t>
            </a:r>
            <a:br>
              <a:rPr lang="en-US"/>
            </a:br>
            <a:r>
              <a:rPr lang="en-US"/>
              <a:t>Avoid jargon</a:t>
            </a:r>
            <a:br>
              <a:rPr lang="en-US"/>
            </a:br>
            <a:r>
              <a:rPr lang="en-US"/>
              <a:t>Keep the words and sentences simple</a:t>
            </a:r>
            <a:br>
              <a:rPr lang="en-US"/>
            </a:br>
            <a:r>
              <a:rPr lang="en-US"/>
              <a:t>Rely on memory</a:t>
            </a:r>
            <a:br>
              <a:rPr lang="en-US"/>
            </a:br>
            <a:r>
              <a:rPr lang="en-US"/>
              <a:t>Make the explanation visual, if possible</a:t>
            </a:r>
            <a:br>
              <a:rPr lang="en-US"/>
            </a:br>
            <a:br>
              <a:rPr lang="en-US"/>
            </a:br>
            <a:r>
              <a:rPr lang="en-US"/>
              <a:t>Note where you had difficulty or have knowledge gaps.</a:t>
            </a:r>
            <a:br>
              <a:rPr lang="en-US"/>
            </a:br>
            <a:r>
              <a:rPr lang="en-US"/>
              <a:t>These indicate things you should review, research, or ask questions about</a:t>
            </a:r>
            <a:br>
              <a:rPr lang="en-US"/>
            </a:br>
            <a:endParaRPr/>
          </a:p>
          <a:p>
            <a:pPr marL="0" lvl="0" indent="0" algn="l" rtl="0">
              <a:spcBef>
                <a:spcPts val="0"/>
              </a:spcBef>
              <a:spcAft>
                <a:spcPts val="0"/>
              </a:spcAft>
              <a:buNone/>
            </a:pPr>
            <a:endParaRPr/>
          </a:p>
        </p:txBody>
      </p:sp>
      <p:sp>
        <p:nvSpPr>
          <p:cNvPr id="195" name="Google Shape;195;g507686410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5dc866f7e5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rgbClr val="000000"/>
              </a:buClr>
              <a:buSzPts val="1100"/>
              <a:buFont typeface="Arial"/>
              <a:buNone/>
            </a:pPr>
            <a:r>
              <a:rPr lang="en-US">
                <a:solidFill>
                  <a:srgbClr val="000000"/>
                </a:solidFill>
              </a:rPr>
              <a:t>Creation: creating tables and databases, the things</a:t>
            </a:r>
            <a:endParaRPr>
              <a:solidFill>
                <a:srgbClr val="000000"/>
              </a:solidFill>
            </a:endParaRPr>
          </a:p>
          <a:p>
            <a:pPr marL="0" lvl="0" indent="0" algn="l" rtl="0">
              <a:lnSpc>
                <a:spcPct val="115000"/>
              </a:lnSpc>
              <a:spcBef>
                <a:spcPts val="0"/>
              </a:spcBef>
              <a:spcAft>
                <a:spcPts val="0"/>
              </a:spcAft>
              <a:buClr>
                <a:srgbClr val="000000"/>
              </a:buClr>
              <a:buSzPts val="1100"/>
              <a:buFont typeface="Arial"/>
              <a:buNone/>
            </a:pPr>
            <a:r>
              <a:rPr lang="en-US">
                <a:solidFill>
                  <a:srgbClr val="000000"/>
                </a:solidFill>
              </a:rPr>
              <a:t>Storage: where data are stored</a:t>
            </a:r>
            <a:endParaRPr>
              <a:solidFill>
                <a:srgbClr val="000000"/>
              </a:solidFill>
            </a:endParaRPr>
          </a:p>
          <a:p>
            <a:pPr marL="0" lvl="0" indent="0" algn="l" rtl="0">
              <a:lnSpc>
                <a:spcPct val="115000"/>
              </a:lnSpc>
              <a:spcBef>
                <a:spcPts val="0"/>
              </a:spcBef>
              <a:spcAft>
                <a:spcPts val="0"/>
              </a:spcAft>
              <a:buClr>
                <a:srgbClr val="000000"/>
              </a:buClr>
              <a:buSzPts val="1100"/>
              <a:buFont typeface="Arial"/>
              <a:buNone/>
            </a:pPr>
            <a:r>
              <a:rPr lang="en-US">
                <a:solidFill>
                  <a:srgbClr val="000000"/>
                </a:solidFill>
              </a:rPr>
              <a:t>Cleaning: adding, removing, or modifying data</a:t>
            </a:r>
            <a:endParaRPr>
              <a:solidFill>
                <a:srgbClr val="000000"/>
              </a:solidFill>
            </a:endParaRPr>
          </a:p>
          <a:p>
            <a:pPr marL="0" lvl="0" indent="0" algn="l" rtl="0">
              <a:lnSpc>
                <a:spcPct val="115000"/>
              </a:lnSpc>
              <a:spcBef>
                <a:spcPts val="0"/>
              </a:spcBef>
              <a:spcAft>
                <a:spcPts val="0"/>
              </a:spcAft>
              <a:buClr>
                <a:srgbClr val="000000"/>
              </a:buClr>
              <a:buSzPts val="1100"/>
              <a:buFont typeface="Arial"/>
              <a:buNone/>
            </a:pPr>
            <a:r>
              <a:rPr lang="en-US">
                <a:solidFill>
                  <a:srgbClr val="000000"/>
                </a:solidFill>
              </a:rPr>
              <a:t>Retrieval: selecting only the data you want</a:t>
            </a:r>
            <a:endParaRPr>
              <a:solidFill>
                <a:srgbClr val="000000"/>
              </a:solidFill>
            </a:endParaRPr>
          </a:p>
          <a:p>
            <a:pPr marL="0" lvl="0" indent="0" algn="l" rtl="0">
              <a:spcBef>
                <a:spcPts val="0"/>
              </a:spcBef>
              <a:spcAft>
                <a:spcPts val="0"/>
              </a:spcAft>
              <a:buNone/>
            </a:pPr>
            <a:endParaRPr/>
          </a:p>
        </p:txBody>
      </p:sp>
      <p:sp>
        <p:nvSpPr>
          <p:cNvPr id="183" name="Google Shape;183;g5dc866f7e5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f24fce185_2_10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rgbClr val="000000"/>
                </a:solidFill>
                <a:latin typeface="Arial"/>
                <a:ea typeface="Arial"/>
                <a:cs typeface="Arial"/>
                <a:sym typeface="Arial"/>
              </a:rPr>
              <a:t>Validity - </a:t>
            </a:r>
            <a:r>
              <a:rPr lang="en-US" sz="1350">
                <a:solidFill>
                  <a:srgbClr val="444444"/>
                </a:solidFill>
                <a:highlight>
                  <a:srgbClr val="FFFFFF"/>
                </a:highlight>
                <a:latin typeface="Arial"/>
                <a:ea typeface="Arial"/>
                <a:cs typeface="Arial"/>
                <a:sym typeface="Arial"/>
              </a:rPr>
              <a:t>absence of differences between the data items representing the same objects based on specific information requirements</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Accuracy - </a:t>
            </a:r>
            <a:r>
              <a:rPr lang="en-US" sz="1350">
                <a:solidFill>
                  <a:srgbClr val="444444"/>
                </a:solidFill>
                <a:highlight>
                  <a:srgbClr val="FFFFFF"/>
                </a:highlight>
                <a:latin typeface="Arial"/>
                <a:ea typeface="Arial"/>
                <a:cs typeface="Arial"/>
                <a:sym typeface="Arial"/>
              </a:rPr>
              <a:t>degree to which the data item correctly describes the object in context of appropriate real-world context and attributes</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Completeness - </a:t>
            </a:r>
            <a:r>
              <a:rPr lang="en-US" sz="1350">
                <a:solidFill>
                  <a:srgbClr val="444444"/>
                </a:solidFill>
                <a:highlight>
                  <a:srgbClr val="FFFFFF"/>
                </a:highlight>
                <a:latin typeface="Arial"/>
                <a:ea typeface="Arial"/>
                <a:cs typeface="Arial"/>
                <a:sym typeface="Arial"/>
              </a:rPr>
              <a:t>An indication of the comprehensiveness of available data,</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Consistency -  </a:t>
            </a:r>
            <a:r>
              <a:rPr lang="en-US" sz="1350">
                <a:solidFill>
                  <a:srgbClr val="444444"/>
                </a:solidFill>
                <a:highlight>
                  <a:srgbClr val="FFFFFF"/>
                </a:highlight>
                <a:latin typeface="Arial"/>
                <a:ea typeface="Arial"/>
                <a:cs typeface="Arial"/>
                <a:sym typeface="Arial"/>
              </a:rPr>
              <a:t>absence of differences between the data items representing the same objects based on specific information requirements (across data sources/Tables)</a:t>
            </a:r>
            <a:endParaRPr sz="1400">
              <a:solidFill>
                <a:srgbClr val="000000"/>
              </a:solidFill>
              <a:latin typeface="Arial"/>
              <a:ea typeface="Arial"/>
              <a:cs typeface="Arial"/>
              <a:sym typeface="Arial"/>
            </a:endParaRPr>
          </a:p>
          <a:p>
            <a:pPr marL="0" lvl="0" indent="0" algn="l" rtl="0">
              <a:spcBef>
                <a:spcPts val="1000"/>
              </a:spcBef>
              <a:spcAft>
                <a:spcPts val="1000"/>
              </a:spcAft>
              <a:buNone/>
            </a:pPr>
            <a:r>
              <a:rPr lang="en-US" sz="1400">
                <a:solidFill>
                  <a:srgbClr val="000000"/>
                </a:solidFill>
                <a:latin typeface="Arial"/>
                <a:ea typeface="Arial"/>
                <a:cs typeface="Arial"/>
                <a:sym typeface="Arial"/>
              </a:rPr>
              <a:t>Uniformity - </a:t>
            </a:r>
            <a:r>
              <a:rPr lang="en-US">
                <a:solidFill>
                  <a:srgbClr val="222222"/>
                </a:solidFill>
                <a:highlight>
                  <a:srgbClr val="FFFFFF"/>
                </a:highlight>
                <a:latin typeface="Roboto"/>
                <a:ea typeface="Roboto"/>
                <a:cs typeface="Roboto"/>
                <a:sym typeface="Roboto"/>
              </a:rPr>
              <a:t> Absolute, or very high degree of, comparability between two or more alternatives, processes, products, qualifications, sets of </a:t>
            </a:r>
            <a:r>
              <a:rPr lang="en-US" b="1">
                <a:solidFill>
                  <a:srgbClr val="222222"/>
                </a:solidFill>
                <a:highlight>
                  <a:srgbClr val="FFFFFF"/>
                </a:highlight>
                <a:latin typeface="Roboto"/>
                <a:ea typeface="Roboto"/>
                <a:cs typeface="Roboto"/>
                <a:sym typeface="Roboto"/>
              </a:rPr>
              <a:t>data</a:t>
            </a:r>
            <a:endParaRPr sz="1400">
              <a:solidFill>
                <a:srgbClr val="000000"/>
              </a:solidFill>
              <a:latin typeface="Arial"/>
              <a:ea typeface="Arial"/>
              <a:cs typeface="Arial"/>
              <a:sym typeface="Arial"/>
            </a:endParaRPr>
          </a:p>
        </p:txBody>
      </p:sp>
      <p:sp>
        <p:nvSpPr>
          <p:cNvPr id="197" name="Google Shape;197;g4f24fce185_2_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1cdbcafd1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400" dirty="0">
                <a:solidFill>
                  <a:srgbClr val="000000"/>
                </a:solidFill>
                <a:latin typeface="Arial"/>
                <a:ea typeface="Arial"/>
                <a:cs typeface="Arial"/>
                <a:sym typeface="Arial"/>
              </a:rPr>
              <a:t>The goal of cleaning is ultimately to confirm the Validity, Accuracy, Completeness, Consistency, and Uniformity of the dataset</a:t>
            </a:r>
            <a:endParaRPr sz="1400" dirty="0">
              <a:solidFill>
                <a:srgbClr val="000000"/>
              </a:solidFill>
              <a:latin typeface="Arial"/>
              <a:ea typeface="Arial"/>
              <a:cs typeface="Arial"/>
              <a:sym typeface="Arial"/>
            </a:endParaRPr>
          </a:p>
        </p:txBody>
      </p:sp>
      <p:sp>
        <p:nvSpPr>
          <p:cNvPr id="205" name="Google Shape;205;g51cdbcafd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027544abd_0_1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dirty="0"/>
              <a:t>SELECT </a:t>
            </a:r>
            <a:r>
              <a:rPr lang="en-US" dirty="0" err="1"/>
              <a:t>vw.country</a:t>
            </a:r>
            <a:r>
              <a:rPr lang="en-US" dirty="0"/>
              <a:t>,  </a:t>
            </a:r>
          </a:p>
          <a:p>
            <a:pPr marL="0" lvl="0" indent="0" algn="l" rtl="0">
              <a:spcBef>
                <a:spcPts val="0"/>
              </a:spcBef>
              <a:spcAft>
                <a:spcPts val="0"/>
              </a:spcAft>
              <a:buClr>
                <a:srgbClr val="000000"/>
              </a:buClr>
              <a:buSzPts val="1100"/>
              <a:buFont typeface="Arial"/>
              <a:buNone/>
            </a:pPr>
            <a:r>
              <a:rPr lang="en-US" dirty="0"/>
              <a:t>CASE WHEN country = 'India'   THEN 'Gandhi’  </a:t>
            </a:r>
          </a:p>
          <a:p>
            <a:pPr marL="0" lvl="0" indent="0" algn="l" rtl="0">
              <a:spcBef>
                <a:spcPts val="0"/>
              </a:spcBef>
              <a:spcAft>
                <a:spcPts val="0"/>
              </a:spcAft>
              <a:buClr>
                <a:srgbClr val="000000"/>
              </a:buClr>
              <a:buSzPts val="1100"/>
              <a:buFont typeface="Arial"/>
              <a:buNone/>
            </a:pPr>
            <a:r>
              <a:rPr lang="en-US" dirty="0"/>
              <a:t>WHEN country = 'Nepal'   THEN 'Mt. Everest’ </a:t>
            </a:r>
          </a:p>
          <a:p>
            <a:pPr marL="0" lvl="0" indent="0" algn="l" rtl="0">
              <a:spcBef>
                <a:spcPts val="0"/>
              </a:spcBef>
              <a:spcAft>
                <a:spcPts val="0"/>
              </a:spcAft>
              <a:buClr>
                <a:srgbClr val="000000"/>
              </a:buClr>
              <a:buSzPts val="1100"/>
              <a:buFont typeface="Arial"/>
              <a:buNone/>
            </a:pPr>
            <a:r>
              <a:rPr lang="en-US" dirty="0"/>
              <a:t>WHEN country = 'China'   THEN 'Great Wall’</a:t>
            </a:r>
          </a:p>
          <a:p>
            <a:pPr marL="0" lvl="0" indent="0" algn="l" rtl="0">
              <a:spcBef>
                <a:spcPts val="0"/>
              </a:spcBef>
              <a:spcAft>
                <a:spcPts val="0"/>
              </a:spcAft>
              <a:buClr>
                <a:srgbClr val="000000"/>
              </a:buClr>
              <a:buSzPts val="1100"/>
              <a:buFont typeface="Arial"/>
              <a:buNone/>
            </a:pPr>
            <a:r>
              <a:rPr lang="en-US" dirty="0"/>
              <a:t>ELSE 'Unknown’ END AS </a:t>
            </a:r>
            <a:r>
              <a:rPr lang="en-US" dirty="0" err="1"/>
              <a:t>famous_stuff</a:t>
            </a:r>
            <a:endParaRPr lang="en-US" dirty="0"/>
          </a:p>
          <a:p>
            <a:pPr marL="0" lvl="0" indent="0" algn="l" rtl="0">
              <a:spcBef>
                <a:spcPts val="0"/>
              </a:spcBef>
              <a:spcAft>
                <a:spcPts val="0"/>
              </a:spcAft>
              <a:buClr>
                <a:srgbClr val="000000"/>
              </a:buClr>
              <a:buSzPts val="1100"/>
              <a:buFont typeface="Arial"/>
              <a:buNone/>
            </a:pPr>
            <a:r>
              <a:rPr lang="en-US" dirty="0"/>
              <a:t>FROM </a:t>
            </a:r>
            <a:r>
              <a:rPr lang="en-US" dirty="0" err="1"/>
              <a:t>world.vw_countries_asia</a:t>
            </a:r>
            <a:r>
              <a:rPr lang="en-US" dirty="0"/>
              <a:t> as </a:t>
            </a:r>
            <a:r>
              <a:rPr lang="en-US" dirty="0" err="1"/>
              <a:t>vw</a:t>
            </a:r>
            <a:endParaRPr lang="en-US" dirty="0"/>
          </a:p>
          <a:p>
            <a:pPr marL="0" lvl="0" indent="0" algn="l" rtl="0">
              <a:spcBef>
                <a:spcPts val="0"/>
              </a:spcBef>
              <a:spcAft>
                <a:spcPts val="0"/>
              </a:spcAft>
              <a:buClr>
                <a:srgbClr val="000000"/>
              </a:buClr>
              <a:buSzPts val="1100"/>
              <a:buFont typeface="Arial"/>
              <a:buNone/>
            </a:pPr>
            <a:r>
              <a:rPr lang="en-US" dirty="0"/>
              <a:t>WHERE </a:t>
            </a:r>
            <a:r>
              <a:rPr lang="en-US" dirty="0" err="1"/>
              <a:t>vw.country</a:t>
            </a:r>
            <a:r>
              <a:rPr lang="en-US" dirty="0"/>
              <a:t> IN ('India', 'China', '</a:t>
            </a:r>
            <a:r>
              <a:rPr lang="en-US" dirty="0" err="1"/>
              <a:t>Nepal','Taiwan</a:t>
            </a:r>
            <a:r>
              <a:rPr lang="en-US" dirty="0"/>
              <a:t>')</a:t>
            </a:r>
            <a:endParaRPr dirty="0"/>
          </a:p>
        </p:txBody>
      </p:sp>
      <p:sp>
        <p:nvSpPr>
          <p:cNvPr id="218" name="Google Shape;218;g5027544abd_0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5dd8a6ff77_0_1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MySQL – First two Wildcards </a:t>
            </a:r>
          </a:p>
          <a:p>
            <a:pPr marL="0" lvl="0" indent="0" algn="l" rtl="0">
              <a:spcBef>
                <a:spcPts val="0"/>
              </a:spcBef>
              <a:spcAft>
                <a:spcPts val="0"/>
              </a:spcAft>
              <a:buNone/>
            </a:pPr>
            <a:r>
              <a:rPr lang="en-US" dirty="0"/>
              <a:t>MS SQL &amp; Access – last 3</a:t>
            </a:r>
            <a:endParaRPr dirty="0"/>
          </a:p>
        </p:txBody>
      </p:sp>
      <p:sp>
        <p:nvSpPr>
          <p:cNvPr id="211" name="Google Shape;211;g5dd8a6ff77_0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99739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5dd8a6ff77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u="sng">
                <a:solidFill>
                  <a:schemeClr val="hlink"/>
                </a:solidFill>
                <a:latin typeface="Arial"/>
                <a:ea typeface="Arial"/>
                <a:cs typeface="Arial"/>
                <a:sym typeface="Arial"/>
                <a:hlinkClick r:id="rId3"/>
              </a:rPr>
              <a:t>https://codingsight.com/multiple-ways-to-remove-duplicates-from-sql-tables/</a:t>
            </a:r>
            <a:endParaRPr/>
          </a:p>
        </p:txBody>
      </p:sp>
      <p:sp>
        <p:nvSpPr>
          <p:cNvPr id="236" name="Google Shape;236;g5dd8a6ff77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13"/>
        <p:cNvGrpSpPr/>
        <p:nvPr/>
      </p:nvGrpSpPr>
      <p:grpSpPr>
        <a:xfrm>
          <a:off x="0" y="0"/>
          <a:ext cx="0" cy="0"/>
          <a:chOff x="0" y="0"/>
          <a:chExt cx="0" cy="0"/>
        </a:xfrm>
      </p:grpSpPr>
      <p:sp>
        <p:nvSpPr>
          <p:cNvPr id="14" name="Google Shape;14;p2"/>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1107036" y="1588427"/>
            <a:ext cx="994316" cy="61102"/>
            <a:chOff x="4580561" y="2589004"/>
            <a:chExt cx="1064464" cy="25200"/>
          </a:xfrm>
        </p:grpSpPr>
        <p:sp>
          <p:nvSpPr>
            <p:cNvPr id="16" name="Google Shape;16;p2"/>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8" name="Google Shape;18;p2"/>
          <p:cNvSpPr txBox="1">
            <a:spLocks noGrp="1"/>
          </p:cNvSpPr>
          <p:nvPr>
            <p:ph type="ctrTitle"/>
          </p:nvPr>
        </p:nvSpPr>
        <p:spPr>
          <a:xfrm>
            <a:off x="972600" y="1763267"/>
            <a:ext cx="10250700" cy="2219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5600"/>
              <a:buNone/>
              <a:defRPr sz="5600">
                <a:solidFill>
                  <a:schemeClr val="dk2"/>
                </a:solidFill>
              </a:defRPr>
            </a:lvl1pPr>
            <a:lvl2pPr lvl="1">
              <a:spcBef>
                <a:spcPts val="0"/>
              </a:spcBef>
              <a:spcAft>
                <a:spcPts val="0"/>
              </a:spcAft>
              <a:buClr>
                <a:schemeClr val="dk2"/>
              </a:buClr>
              <a:buSzPts val="5600"/>
              <a:buNone/>
              <a:defRPr sz="5600">
                <a:solidFill>
                  <a:schemeClr val="dk2"/>
                </a:solidFill>
              </a:defRPr>
            </a:lvl2pPr>
            <a:lvl3pPr lvl="2">
              <a:spcBef>
                <a:spcPts val="0"/>
              </a:spcBef>
              <a:spcAft>
                <a:spcPts val="0"/>
              </a:spcAft>
              <a:buClr>
                <a:schemeClr val="dk2"/>
              </a:buClr>
              <a:buSzPts val="5600"/>
              <a:buNone/>
              <a:defRPr sz="5600">
                <a:solidFill>
                  <a:schemeClr val="dk2"/>
                </a:solidFill>
              </a:defRPr>
            </a:lvl3pPr>
            <a:lvl4pPr lvl="3">
              <a:spcBef>
                <a:spcPts val="0"/>
              </a:spcBef>
              <a:spcAft>
                <a:spcPts val="0"/>
              </a:spcAft>
              <a:buClr>
                <a:schemeClr val="dk2"/>
              </a:buClr>
              <a:buSzPts val="5600"/>
              <a:buNone/>
              <a:defRPr sz="5600">
                <a:solidFill>
                  <a:schemeClr val="dk2"/>
                </a:solidFill>
              </a:defRPr>
            </a:lvl4pPr>
            <a:lvl5pPr lvl="4">
              <a:spcBef>
                <a:spcPts val="0"/>
              </a:spcBef>
              <a:spcAft>
                <a:spcPts val="0"/>
              </a:spcAft>
              <a:buClr>
                <a:schemeClr val="dk2"/>
              </a:buClr>
              <a:buSzPts val="5600"/>
              <a:buNone/>
              <a:defRPr sz="5600">
                <a:solidFill>
                  <a:schemeClr val="dk2"/>
                </a:solidFill>
              </a:defRPr>
            </a:lvl5pPr>
            <a:lvl6pPr lvl="5">
              <a:spcBef>
                <a:spcPts val="0"/>
              </a:spcBef>
              <a:spcAft>
                <a:spcPts val="0"/>
              </a:spcAft>
              <a:buClr>
                <a:schemeClr val="dk2"/>
              </a:buClr>
              <a:buSzPts val="5600"/>
              <a:buNone/>
              <a:defRPr sz="5600">
                <a:solidFill>
                  <a:schemeClr val="dk2"/>
                </a:solidFill>
              </a:defRPr>
            </a:lvl6pPr>
            <a:lvl7pPr lvl="6">
              <a:spcBef>
                <a:spcPts val="0"/>
              </a:spcBef>
              <a:spcAft>
                <a:spcPts val="0"/>
              </a:spcAft>
              <a:buClr>
                <a:schemeClr val="dk2"/>
              </a:buClr>
              <a:buSzPts val="5600"/>
              <a:buNone/>
              <a:defRPr sz="5600">
                <a:solidFill>
                  <a:schemeClr val="dk2"/>
                </a:solidFill>
              </a:defRPr>
            </a:lvl7pPr>
            <a:lvl8pPr lvl="7">
              <a:spcBef>
                <a:spcPts val="0"/>
              </a:spcBef>
              <a:spcAft>
                <a:spcPts val="0"/>
              </a:spcAft>
              <a:buClr>
                <a:schemeClr val="dk2"/>
              </a:buClr>
              <a:buSzPts val="5600"/>
              <a:buNone/>
              <a:defRPr sz="5600">
                <a:solidFill>
                  <a:schemeClr val="dk2"/>
                </a:solidFill>
              </a:defRPr>
            </a:lvl8pPr>
            <a:lvl9pPr lvl="8">
              <a:spcBef>
                <a:spcPts val="0"/>
              </a:spcBef>
              <a:spcAft>
                <a:spcPts val="0"/>
              </a:spcAft>
              <a:buClr>
                <a:schemeClr val="dk2"/>
              </a:buClr>
              <a:buSzPts val="5600"/>
              <a:buNone/>
              <a:defRPr sz="5600">
                <a:solidFill>
                  <a:schemeClr val="dk2"/>
                </a:solidFill>
              </a:defRPr>
            </a:lvl9pPr>
          </a:lstStyle>
          <a:p>
            <a:endParaRPr/>
          </a:p>
        </p:txBody>
      </p:sp>
      <p:sp>
        <p:nvSpPr>
          <p:cNvPr id="19" name="Google Shape;19;p2"/>
          <p:cNvSpPr txBox="1">
            <a:spLocks noGrp="1"/>
          </p:cNvSpPr>
          <p:nvPr>
            <p:ph type="subTitle" idx="1"/>
          </p:nvPr>
        </p:nvSpPr>
        <p:spPr>
          <a:xfrm>
            <a:off x="972837" y="4230533"/>
            <a:ext cx="10250700" cy="7215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20" name="Google Shape;20;p2"/>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7"/>
        <p:cNvGrpSpPr/>
        <p:nvPr/>
      </p:nvGrpSpPr>
      <p:grpSpPr>
        <a:xfrm>
          <a:off x="0" y="0"/>
          <a:ext cx="0" cy="0"/>
          <a:chOff x="0" y="0"/>
          <a:chExt cx="0" cy="0"/>
        </a:xfrm>
      </p:grpSpPr>
      <p:grpSp>
        <p:nvGrpSpPr>
          <p:cNvPr id="78" name="Google Shape;78;p11"/>
          <p:cNvGrpSpPr/>
          <p:nvPr/>
        </p:nvGrpSpPr>
        <p:grpSpPr>
          <a:xfrm>
            <a:off x="1107036" y="5558926"/>
            <a:ext cx="994316" cy="61102"/>
            <a:chOff x="4580561" y="2589004"/>
            <a:chExt cx="1064464" cy="25200"/>
          </a:xfrm>
        </p:grpSpPr>
        <p:sp>
          <p:nvSpPr>
            <p:cNvPr id="79" name="Google Shape;79;p11"/>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p11"/>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1" name="Google Shape;81;p11"/>
          <p:cNvSpPr txBox="1">
            <a:spLocks noGrp="1"/>
          </p:cNvSpPr>
          <p:nvPr>
            <p:ph type="title" hasCustomPrompt="1"/>
          </p:nvPr>
        </p:nvSpPr>
        <p:spPr>
          <a:xfrm>
            <a:off x="972600" y="978600"/>
            <a:ext cx="10251300" cy="16596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lt1"/>
              </a:buClr>
              <a:buSzPts val="10700"/>
              <a:buNone/>
              <a:defRPr sz="10700">
                <a:solidFill>
                  <a:schemeClr val="lt1"/>
                </a:solidFill>
              </a:defRPr>
            </a:lvl1pPr>
            <a:lvl2pPr lvl="1">
              <a:spcBef>
                <a:spcPts val="0"/>
              </a:spcBef>
              <a:spcAft>
                <a:spcPts val="0"/>
              </a:spcAft>
              <a:buClr>
                <a:schemeClr val="lt1"/>
              </a:buClr>
              <a:buSzPts val="10700"/>
              <a:buNone/>
              <a:defRPr sz="10700">
                <a:solidFill>
                  <a:schemeClr val="lt1"/>
                </a:solidFill>
              </a:defRPr>
            </a:lvl2pPr>
            <a:lvl3pPr lvl="2">
              <a:spcBef>
                <a:spcPts val="0"/>
              </a:spcBef>
              <a:spcAft>
                <a:spcPts val="0"/>
              </a:spcAft>
              <a:buClr>
                <a:schemeClr val="lt1"/>
              </a:buClr>
              <a:buSzPts val="10700"/>
              <a:buNone/>
              <a:defRPr sz="10700">
                <a:solidFill>
                  <a:schemeClr val="lt1"/>
                </a:solidFill>
              </a:defRPr>
            </a:lvl3pPr>
            <a:lvl4pPr lvl="3">
              <a:spcBef>
                <a:spcPts val="0"/>
              </a:spcBef>
              <a:spcAft>
                <a:spcPts val="0"/>
              </a:spcAft>
              <a:buClr>
                <a:schemeClr val="lt1"/>
              </a:buClr>
              <a:buSzPts val="10700"/>
              <a:buNone/>
              <a:defRPr sz="10700">
                <a:solidFill>
                  <a:schemeClr val="lt1"/>
                </a:solidFill>
              </a:defRPr>
            </a:lvl4pPr>
            <a:lvl5pPr lvl="4">
              <a:spcBef>
                <a:spcPts val="0"/>
              </a:spcBef>
              <a:spcAft>
                <a:spcPts val="0"/>
              </a:spcAft>
              <a:buClr>
                <a:schemeClr val="lt1"/>
              </a:buClr>
              <a:buSzPts val="10700"/>
              <a:buNone/>
              <a:defRPr sz="10700">
                <a:solidFill>
                  <a:schemeClr val="lt1"/>
                </a:solidFill>
              </a:defRPr>
            </a:lvl5pPr>
            <a:lvl6pPr lvl="5">
              <a:spcBef>
                <a:spcPts val="0"/>
              </a:spcBef>
              <a:spcAft>
                <a:spcPts val="0"/>
              </a:spcAft>
              <a:buClr>
                <a:schemeClr val="lt1"/>
              </a:buClr>
              <a:buSzPts val="10700"/>
              <a:buNone/>
              <a:defRPr sz="10700">
                <a:solidFill>
                  <a:schemeClr val="lt1"/>
                </a:solidFill>
              </a:defRPr>
            </a:lvl6pPr>
            <a:lvl7pPr lvl="6">
              <a:spcBef>
                <a:spcPts val="0"/>
              </a:spcBef>
              <a:spcAft>
                <a:spcPts val="0"/>
              </a:spcAft>
              <a:buClr>
                <a:schemeClr val="lt1"/>
              </a:buClr>
              <a:buSzPts val="10700"/>
              <a:buNone/>
              <a:defRPr sz="10700">
                <a:solidFill>
                  <a:schemeClr val="lt1"/>
                </a:solidFill>
              </a:defRPr>
            </a:lvl7pPr>
            <a:lvl8pPr lvl="7">
              <a:spcBef>
                <a:spcPts val="0"/>
              </a:spcBef>
              <a:spcAft>
                <a:spcPts val="0"/>
              </a:spcAft>
              <a:buClr>
                <a:schemeClr val="lt1"/>
              </a:buClr>
              <a:buSzPts val="10700"/>
              <a:buNone/>
              <a:defRPr sz="10700">
                <a:solidFill>
                  <a:schemeClr val="lt1"/>
                </a:solidFill>
              </a:defRPr>
            </a:lvl8pPr>
            <a:lvl9pPr lvl="8">
              <a:spcBef>
                <a:spcPts val="0"/>
              </a:spcBef>
              <a:spcAft>
                <a:spcPts val="0"/>
              </a:spcAft>
              <a:buClr>
                <a:schemeClr val="lt1"/>
              </a:buClr>
              <a:buSzPts val="10700"/>
              <a:buNone/>
              <a:defRPr sz="10700">
                <a:solidFill>
                  <a:schemeClr val="lt1"/>
                </a:solidFill>
              </a:defRPr>
            </a:lvl9pPr>
          </a:lstStyle>
          <a:p>
            <a:r>
              <a:t>xx%</a:t>
            </a:r>
          </a:p>
        </p:txBody>
      </p:sp>
      <p:sp>
        <p:nvSpPr>
          <p:cNvPr id="82" name="Google Shape;82;p11"/>
          <p:cNvSpPr txBox="1">
            <a:spLocks noGrp="1"/>
          </p:cNvSpPr>
          <p:nvPr>
            <p:ph type="body" idx="1"/>
          </p:nvPr>
        </p:nvSpPr>
        <p:spPr>
          <a:xfrm>
            <a:off x="972600" y="3030517"/>
            <a:ext cx="10251300" cy="21072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Clr>
                <a:schemeClr val="lt1"/>
              </a:buClr>
              <a:buSzPts val="1700"/>
              <a:buChar char="●"/>
              <a:defRPr>
                <a:solidFill>
                  <a:schemeClr val="lt1"/>
                </a:solidFill>
              </a:defRPr>
            </a:lvl1pPr>
            <a:lvl2pPr marL="914400" lvl="1" indent="-323850">
              <a:spcBef>
                <a:spcPts val="2100"/>
              </a:spcBef>
              <a:spcAft>
                <a:spcPts val="0"/>
              </a:spcAft>
              <a:buClr>
                <a:schemeClr val="lt1"/>
              </a:buClr>
              <a:buSzPts val="1500"/>
              <a:buChar char="○"/>
              <a:defRPr>
                <a:solidFill>
                  <a:schemeClr val="lt1"/>
                </a:solidFill>
              </a:defRPr>
            </a:lvl2pPr>
            <a:lvl3pPr marL="1371600" lvl="2" indent="-323850">
              <a:spcBef>
                <a:spcPts val="2100"/>
              </a:spcBef>
              <a:spcAft>
                <a:spcPts val="0"/>
              </a:spcAft>
              <a:buClr>
                <a:schemeClr val="lt1"/>
              </a:buClr>
              <a:buSzPts val="1500"/>
              <a:buChar char="■"/>
              <a:defRPr>
                <a:solidFill>
                  <a:schemeClr val="lt1"/>
                </a:solidFill>
              </a:defRPr>
            </a:lvl3pPr>
            <a:lvl4pPr marL="1828800" lvl="3" indent="-323850">
              <a:spcBef>
                <a:spcPts val="2100"/>
              </a:spcBef>
              <a:spcAft>
                <a:spcPts val="0"/>
              </a:spcAft>
              <a:buClr>
                <a:schemeClr val="lt1"/>
              </a:buClr>
              <a:buSzPts val="1500"/>
              <a:buChar char="●"/>
              <a:defRPr>
                <a:solidFill>
                  <a:schemeClr val="lt1"/>
                </a:solidFill>
              </a:defRPr>
            </a:lvl4pPr>
            <a:lvl5pPr marL="2286000" lvl="4" indent="-323850">
              <a:spcBef>
                <a:spcPts val="2100"/>
              </a:spcBef>
              <a:spcAft>
                <a:spcPts val="0"/>
              </a:spcAft>
              <a:buClr>
                <a:schemeClr val="lt1"/>
              </a:buClr>
              <a:buSzPts val="1500"/>
              <a:buChar char="○"/>
              <a:defRPr>
                <a:solidFill>
                  <a:schemeClr val="lt1"/>
                </a:solidFill>
              </a:defRPr>
            </a:lvl5pPr>
            <a:lvl6pPr marL="2743200" lvl="5" indent="-323850">
              <a:spcBef>
                <a:spcPts val="2100"/>
              </a:spcBef>
              <a:spcAft>
                <a:spcPts val="0"/>
              </a:spcAft>
              <a:buClr>
                <a:schemeClr val="lt1"/>
              </a:buClr>
              <a:buSzPts val="1500"/>
              <a:buChar char="■"/>
              <a:defRPr>
                <a:solidFill>
                  <a:schemeClr val="lt1"/>
                </a:solidFill>
              </a:defRPr>
            </a:lvl6pPr>
            <a:lvl7pPr marL="3200400" lvl="6" indent="-323850">
              <a:spcBef>
                <a:spcPts val="2100"/>
              </a:spcBef>
              <a:spcAft>
                <a:spcPts val="0"/>
              </a:spcAft>
              <a:buClr>
                <a:schemeClr val="lt1"/>
              </a:buClr>
              <a:buSzPts val="1500"/>
              <a:buChar char="●"/>
              <a:defRPr>
                <a:solidFill>
                  <a:schemeClr val="lt1"/>
                </a:solidFill>
              </a:defRPr>
            </a:lvl7pPr>
            <a:lvl8pPr marL="3657600" lvl="7" indent="-323850">
              <a:spcBef>
                <a:spcPts val="2100"/>
              </a:spcBef>
              <a:spcAft>
                <a:spcPts val="0"/>
              </a:spcAft>
              <a:buClr>
                <a:schemeClr val="lt1"/>
              </a:buClr>
              <a:buSzPts val="1500"/>
              <a:buChar char="○"/>
              <a:defRPr>
                <a:solidFill>
                  <a:schemeClr val="lt1"/>
                </a:solidFill>
              </a:defRPr>
            </a:lvl8pPr>
            <a:lvl9pPr marL="4114800" lvl="8" indent="-323850">
              <a:spcBef>
                <a:spcPts val="2100"/>
              </a:spcBef>
              <a:spcAft>
                <a:spcPts val="2100"/>
              </a:spcAft>
              <a:buClr>
                <a:schemeClr val="lt1"/>
              </a:buClr>
              <a:buSzPts val="1500"/>
              <a:buChar char="■"/>
              <a:defRPr>
                <a:solidFill>
                  <a:schemeClr val="lt1"/>
                </a:solidFill>
              </a:defRPr>
            </a:lvl9pPr>
          </a:lstStyle>
          <a:p>
            <a:endParaRPr/>
          </a:p>
        </p:txBody>
      </p:sp>
      <p:sp>
        <p:nvSpPr>
          <p:cNvPr id="83" name="Google Shape;83;p11"/>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
        <p:nvSpPr>
          <p:cNvPr id="85" name="Google Shape;85;p12"/>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6"/>
        <p:cNvGrpSpPr/>
        <p:nvPr/>
      </p:nvGrpSpPr>
      <p:grpSpPr>
        <a:xfrm>
          <a:off x="0" y="0"/>
          <a:ext cx="0" cy="0"/>
          <a:chOff x="0" y="0"/>
          <a:chExt cx="0" cy="0"/>
        </a:xfrm>
      </p:grpSpPr>
      <p:sp>
        <p:nvSpPr>
          <p:cNvPr id="87" name="Google Shape;87;p13"/>
          <p:cNvSpPr txBox="1">
            <a:spLocks noGrp="1"/>
          </p:cNvSpPr>
          <p:nvPr>
            <p:ph type="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lvl1pPr lvl="0" algn="ctr" rtl="0">
              <a:spcBef>
                <a:spcPts val="0"/>
              </a:spcBef>
              <a:spcAft>
                <a:spcPts val="0"/>
              </a:spcAft>
              <a:buClr>
                <a:schemeClr val="lt2"/>
              </a:buClr>
              <a:buSzPts val="1800"/>
              <a:buNone/>
              <a:defRPr/>
            </a:lvl1pPr>
            <a:lvl2pPr lvl="1" algn="l" rtl="0">
              <a:spcBef>
                <a:spcPts val="0"/>
              </a:spcBef>
              <a:spcAft>
                <a:spcPts val="0"/>
              </a:spcAft>
              <a:buSzPts val="3700"/>
              <a:buNone/>
              <a:defRPr/>
            </a:lvl2pPr>
            <a:lvl3pPr lvl="2" algn="l" rtl="0">
              <a:spcBef>
                <a:spcPts val="0"/>
              </a:spcBef>
              <a:spcAft>
                <a:spcPts val="0"/>
              </a:spcAft>
              <a:buSzPts val="3700"/>
              <a:buNone/>
              <a:defRPr/>
            </a:lvl3pPr>
            <a:lvl4pPr lvl="3" algn="l" rtl="0">
              <a:spcBef>
                <a:spcPts val="0"/>
              </a:spcBef>
              <a:spcAft>
                <a:spcPts val="0"/>
              </a:spcAft>
              <a:buSzPts val="3700"/>
              <a:buNone/>
              <a:defRPr/>
            </a:lvl4pPr>
            <a:lvl5pPr lvl="4" algn="l" rtl="0">
              <a:spcBef>
                <a:spcPts val="0"/>
              </a:spcBef>
              <a:spcAft>
                <a:spcPts val="0"/>
              </a:spcAft>
              <a:buSzPts val="3700"/>
              <a:buNone/>
              <a:defRPr/>
            </a:lvl5pPr>
            <a:lvl6pPr lvl="5" algn="l" rtl="0">
              <a:spcBef>
                <a:spcPts val="0"/>
              </a:spcBef>
              <a:spcAft>
                <a:spcPts val="0"/>
              </a:spcAft>
              <a:buSzPts val="3700"/>
              <a:buNone/>
              <a:defRPr/>
            </a:lvl6pPr>
            <a:lvl7pPr lvl="6" algn="l" rtl="0">
              <a:spcBef>
                <a:spcPts val="0"/>
              </a:spcBef>
              <a:spcAft>
                <a:spcPts val="0"/>
              </a:spcAft>
              <a:buSzPts val="3700"/>
              <a:buNone/>
              <a:defRPr/>
            </a:lvl7pPr>
            <a:lvl8pPr lvl="7" algn="l" rtl="0">
              <a:spcBef>
                <a:spcPts val="0"/>
              </a:spcBef>
              <a:spcAft>
                <a:spcPts val="0"/>
              </a:spcAft>
              <a:buSzPts val="3700"/>
              <a:buNone/>
              <a:defRPr/>
            </a:lvl8pPr>
            <a:lvl9pPr lvl="8" algn="l" rtl="0">
              <a:spcBef>
                <a:spcPts val="0"/>
              </a:spcBef>
              <a:spcAft>
                <a:spcPts val="0"/>
              </a:spcAft>
              <a:buSzPts val="3700"/>
              <a:buNone/>
              <a:defRPr/>
            </a:lvl9pPr>
          </a:lstStyle>
          <a:p>
            <a:endParaRPr/>
          </a:p>
        </p:txBody>
      </p:sp>
      <p:sp>
        <p:nvSpPr>
          <p:cNvPr id="88" name="Google Shape;88;p13"/>
          <p:cNvSpPr txBox="1">
            <a:spLocks noGrp="1"/>
          </p:cNvSpPr>
          <p:nvPr>
            <p:ph type="body" idx="1"/>
          </p:nvPr>
        </p:nvSpPr>
        <p:spPr>
          <a:xfrm>
            <a:off x="913795" y="1732449"/>
            <a:ext cx="103539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lvl1pPr marL="457200" lvl="0" indent="-308610" algn="l" rtl="0">
              <a:spcBef>
                <a:spcPts val="360"/>
              </a:spcBef>
              <a:spcAft>
                <a:spcPts val="0"/>
              </a:spcAft>
              <a:buSzPts val="1260"/>
              <a:buChar char="●"/>
              <a:defRPr/>
            </a:lvl1pPr>
            <a:lvl2pPr marL="914400" lvl="1" indent="-308610" algn="l" rtl="0">
              <a:spcBef>
                <a:spcPts val="600"/>
              </a:spcBef>
              <a:spcAft>
                <a:spcPts val="0"/>
              </a:spcAft>
              <a:buSzPts val="1260"/>
              <a:buChar char="○"/>
              <a:defRPr/>
            </a:lvl2pPr>
            <a:lvl3pPr marL="1371600" lvl="2" indent="-308610" algn="l" rtl="0">
              <a:spcBef>
                <a:spcPts val="600"/>
              </a:spcBef>
              <a:spcAft>
                <a:spcPts val="0"/>
              </a:spcAft>
              <a:buSzPts val="1260"/>
              <a:buChar char="■"/>
              <a:defRPr/>
            </a:lvl3pPr>
            <a:lvl4pPr marL="1828800" lvl="3" indent="-308610" algn="l" rtl="0">
              <a:spcBef>
                <a:spcPts val="600"/>
              </a:spcBef>
              <a:spcAft>
                <a:spcPts val="0"/>
              </a:spcAft>
              <a:buSzPts val="1260"/>
              <a:buChar char="●"/>
              <a:defRPr/>
            </a:lvl4pPr>
            <a:lvl5pPr marL="2286000" lvl="4" indent="-308610" algn="l" rtl="0">
              <a:spcBef>
                <a:spcPts val="600"/>
              </a:spcBef>
              <a:spcAft>
                <a:spcPts val="0"/>
              </a:spcAft>
              <a:buSzPts val="1260"/>
              <a:buChar char="○"/>
              <a:defRPr/>
            </a:lvl5pPr>
            <a:lvl6pPr marL="2743200" lvl="5" indent="-308610" algn="l" rtl="0">
              <a:spcBef>
                <a:spcPts val="600"/>
              </a:spcBef>
              <a:spcAft>
                <a:spcPts val="0"/>
              </a:spcAft>
              <a:buSzPts val="1260"/>
              <a:buChar char="■"/>
              <a:defRPr/>
            </a:lvl6pPr>
            <a:lvl7pPr marL="3200400" lvl="6" indent="-308610" algn="l" rtl="0">
              <a:spcBef>
                <a:spcPts val="600"/>
              </a:spcBef>
              <a:spcAft>
                <a:spcPts val="0"/>
              </a:spcAft>
              <a:buSzPts val="1260"/>
              <a:buChar char="●"/>
              <a:defRPr/>
            </a:lvl7pPr>
            <a:lvl8pPr marL="3657600" lvl="7" indent="-308609" algn="l" rtl="0">
              <a:spcBef>
                <a:spcPts val="600"/>
              </a:spcBef>
              <a:spcAft>
                <a:spcPts val="0"/>
              </a:spcAft>
              <a:buSzPts val="1260"/>
              <a:buChar char="○"/>
              <a:defRPr/>
            </a:lvl8pPr>
            <a:lvl9pPr marL="4114800" lvl="8" indent="-308609" algn="l" rtl="0">
              <a:spcBef>
                <a:spcPts val="600"/>
              </a:spcBef>
              <a:spcAft>
                <a:spcPts val="600"/>
              </a:spcAft>
              <a:buSzPts val="1260"/>
              <a:buChar char="■"/>
              <a:defRPr/>
            </a:lvl9pPr>
          </a:lstStyle>
          <a:p>
            <a:endParaRPr/>
          </a:p>
        </p:txBody>
      </p:sp>
      <p:sp>
        <p:nvSpPr>
          <p:cNvPr id="89" name="Google Shape;89;p13"/>
          <p:cNvSpPr txBox="1">
            <a:spLocks noGrp="1"/>
          </p:cNvSpPr>
          <p:nvPr>
            <p:ph type="dt" idx="10"/>
          </p:nvPr>
        </p:nvSpPr>
        <p:spPr>
          <a:xfrm>
            <a:off x="7678736" y="5883275"/>
            <a:ext cx="2743200" cy="365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0" name="Google Shape;90;p13"/>
          <p:cNvSpPr txBox="1">
            <a:spLocks noGrp="1"/>
          </p:cNvSpPr>
          <p:nvPr>
            <p:ph type="ftr" idx="11"/>
          </p:nvPr>
        </p:nvSpPr>
        <p:spPr>
          <a:xfrm>
            <a:off x="913795" y="5883275"/>
            <a:ext cx="6672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1" name="Google Shape;91;p13"/>
          <p:cNvSpPr txBox="1">
            <a:spLocks noGrp="1"/>
          </p:cNvSpPr>
          <p:nvPr>
            <p:ph type="sldNum" idx="12"/>
          </p:nvPr>
        </p:nvSpPr>
        <p:spPr>
          <a:xfrm>
            <a:off x="10514011" y="5883275"/>
            <a:ext cx="75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1"/>
        <p:cNvGrpSpPr/>
        <p:nvPr/>
      </p:nvGrpSpPr>
      <p:grpSpPr>
        <a:xfrm>
          <a:off x="0" y="0"/>
          <a:ext cx="0" cy="0"/>
          <a:chOff x="0" y="0"/>
          <a:chExt cx="0" cy="0"/>
        </a:xfrm>
      </p:grpSpPr>
      <p:grpSp>
        <p:nvGrpSpPr>
          <p:cNvPr id="22" name="Google Shape;22;p3"/>
          <p:cNvGrpSpPr/>
          <p:nvPr/>
        </p:nvGrpSpPr>
        <p:grpSpPr>
          <a:xfrm>
            <a:off x="1107036" y="1588427"/>
            <a:ext cx="994316" cy="61102"/>
            <a:chOff x="4580561" y="2589004"/>
            <a:chExt cx="1064464" cy="25200"/>
          </a:xfrm>
        </p:grpSpPr>
        <p:sp>
          <p:nvSpPr>
            <p:cNvPr id="23" name="Google Shape;23;p3"/>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4" name="Google Shape;24;p3"/>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5" name="Google Shape;25;p3"/>
          <p:cNvSpPr txBox="1">
            <a:spLocks noGrp="1"/>
          </p:cNvSpPr>
          <p:nvPr>
            <p:ph type="title"/>
          </p:nvPr>
        </p:nvSpPr>
        <p:spPr>
          <a:xfrm>
            <a:off x="972600" y="1763267"/>
            <a:ext cx="10251300" cy="2024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26" name="Google Shape;26;p3"/>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29" name="Google Shape;29;p4"/>
          <p:cNvGrpSpPr/>
          <p:nvPr/>
        </p:nvGrpSpPr>
        <p:grpSpPr>
          <a:xfrm>
            <a:off x="1107036" y="1588427"/>
            <a:ext cx="994316" cy="61102"/>
            <a:chOff x="4580561" y="2589004"/>
            <a:chExt cx="1064464" cy="25200"/>
          </a:xfrm>
        </p:grpSpPr>
        <p:sp>
          <p:nvSpPr>
            <p:cNvPr id="30" name="Google Shape;30;p4"/>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p4"/>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32" name="Google Shape;32;p4"/>
          <p:cNvSpPr txBox="1">
            <a:spLocks noGrp="1"/>
          </p:cNvSpPr>
          <p:nvPr>
            <p:ph type="title"/>
          </p:nvPr>
        </p:nvSpPr>
        <p:spPr>
          <a:xfrm>
            <a:off x="972600" y="1758200"/>
            <a:ext cx="102516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33" name="Google Shape;33;p4"/>
          <p:cNvSpPr txBox="1">
            <a:spLocks noGrp="1"/>
          </p:cNvSpPr>
          <p:nvPr>
            <p:ph type="body" idx="1"/>
          </p:nvPr>
        </p:nvSpPr>
        <p:spPr>
          <a:xfrm>
            <a:off x="972600" y="2771833"/>
            <a:ext cx="102516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34" name="Google Shape;34;p4"/>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
        <p:cNvGrpSpPr/>
        <p:nvPr/>
      </p:nvGrpSpPr>
      <p:grpSpPr>
        <a:xfrm>
          <a:off x="0" y="0"/>
          <a:ext cx="0" cy="0"/>
          <a:chOff x="0" y="0"/>
          <a:chExt cx="0" cy="0"/>
        </a:xfrm>
      </p:grpSpPr>
      <p:sp>
        <p:nvSpPr>
          <p:cNvPr id="36" name="Google Shape;36;p5"/>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37" name="Google Shape;37;p5"/>
          <p:cNvGrpSpPr/>
          <p:nvPr/>
        </p:nvGrpSpPr>
        <p:grpSpPr>
          <a:xfrm>
            <a:off x="1107036" y="1588427"/>
            <a:ext cx="994316" cy="61102"/>
            <a:chOff x="4580561" y="2589004"/>
            <a:chExt cx="1064464" cy="25200"/>
          </a:xfrm>
        </p:grpSpPr>
        <p:sp>
          <p:nvSpPr>
            <p:cNvPr id="38" name="Google Shape;38;p5"/>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9" name="Google Shape;39;p5"/>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0" name="Google Shape;40;p5"/>
          <p:cNvSpPr txBox="1">
            <a:spLocks noGrp="1"/>
          </p:cNvSpPr>
          <p:nvPr>
            <p:ph type="title"/>
          </p:nvPr>
        </p:nvSpPr>
        <p:spPr>
          <a:xfrm>
            <a:off x="972600" y="1758200"/>
            <a:ext cx="102513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41" name="Google Shape;41;p5"/>
          <p:cNvSpPr txBox="1">
            <a:spLocks noGrp="1"/>
          </p:cNvSpPr>
          <p:nvPr>
            <p:ph type="body" idx="1"/>
          </p:nvPr>
        </p:nvSpPr>
        <p:spPr>
          <a:xfrm>
            <a:off x="972434" y="2771833"/>
            <a:ext cx="50325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42" name="Google Shape;42;p5"/>
          <p:cNvSpPr txBox="1">
            <a:spLocks noGrp="1"/>
          </p:cNvSpPr>
          <p:nvPr>
            <p:ph type="body" idx="2"/>
          </p:nvPr>
        </p:nvSpPr>
        <p:spPr>
          <a:xfrm>
            <a:off x="6191471" y="2771833"/>
            <a:ext cx="50325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43" name="Google Shape;43;p5"/>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1107036" y="1588427"/>
            <a:ext cx="994316" cy="61102"/>
            <a:chOff x="4580561" y="2589004"/>
            <a:chExt cx="1064464" cy="25200"/>
          </a:xfrm>
        </p:grpSpPr>
        <p:sp>
          <p:nvSpPr>
            <p:cNvPr id="47" name="Google Shape;47;p6"/>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8" name="Google Shape;48;p6"/>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9" name="Google Shape;49;p6"/>
          <p:cNvSpPr txBox="1">
            <a:spLocks noGrp="1"/>
          </p:cNvSpPr>
          <p:nvPr>
            <p:ph type="title"/>
          </p:nvPr>
        </p:nvSpPr>
        <p:spPr>
          <a:xfrm>
            <a:off x="972600" y="1758200"/>
            <a:ext cx="102513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50" name="Google Shape;50;p6"/>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sp>
        <p:nvSpPr>
          <p:cNvPr id="52" name="Google Shape;52;p7"/>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3" name="Google Shape;53;p7"/>
          <p:cNvGrpSpPr/>
          <p:nvPr/>
        </p:nvGrpSpPr>
        <p:grpSpPr>
          <a:xfrm>
            <a:off x="1107036" y="1588427"/>
            <a:ext cx="994316" cy="61102"/>
            <a:chOff x="4580561" y="2589004"/>
            <a:chExt cx="1064464" cy="25200"/>
          </a:xfrm>
        </p:grpSpPr>
        <p:sp>
          <p:nvSpPr>
            <p:cNvPr id="54" name="Google Shape;54;p7"/>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 name="Google Shape;55;p7"/>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6" name="Google Shape;56;p7"/>
          <p:cNvSpPr txBox="1">
            <a:spLocks noGrp="1"/>
          </p:cNvSpPr>
          <p:nvPr>
            <p:ph type="title"/>
          </p:nvPr>
        </p:nvSpPr>
        <p:spPr>
          <a:xfrm>
            <a:off x="973333" y="1758200"/>
            <a:ext cx="4401300" cy="18420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57" name="Google Shape;57;p7"/>
          <p:cNvSpPr txBox="1">
            <a:spLocks noGrp="1"/>
          </p:cNvSpPr>
          <p:nvPr>
            <p:ph type="body" idx="1"/>
          </p:nvPr>
        </p:nvSpPr>
        <p:spPr>
          <a:xfrm>
            <a:off x="961633" y="3708967"/>
            <a:ext cx="4401300" cy="21300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58" name="Google Shape;58;p7"/>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9"/>
        <p:cNvGrpSpPr/>
        <p:nvPr/>
      </p:nvGrpSpPr>
      <p:grpSpPr>
        <a:xfrm>
          <a:off x="0" y="0"/>
          <a:ext cx="0" cy="0"/>
          <a:chOff x="0" y="0"/>
          <a:chExt cx="0" cy="0"/>
        </a:xfrm>
      </p:grpSpPr>
      <p:grpSp>
        <p:nvGrpSpPr>
          <p:cNvPr id="60" name="Google Shape;60;p8"/>
          <p:cNvGrpSpPr/>
          <p:nvPr/>
        </p:nvGrpSpPr>
        <p:grpSpPr>
          <a:xfrm>
            <a:off x="1107036" y="5558926"/>
            <a:ext cx="994316" cy="61102"/>
            <a:chOff x="4580561" y="2589004"/>
            <a:chExt cx="1064464" cy="25200"/>
          </a:xfrm>
        </p:grpSpPr>
        <p:sp>
          <p:nvSpPr>
            <p:cNvPr id="61" name="Google Shape;61;p8"/>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 name="Google Shape;62;p8"/>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3" name="Google Shape;63;p8"/>
          <p:cNvSpPr txBox="1">
            <a:spLocks noGrp="1"/>
          </p:cNvSpPr>
          <p:nvPr>
            <p:ph type="title"/>
          </p:nvPr>
        </p:nvSpPr>
        <p:spPr>
          <a:xfrm>
            <a:off x="972600" y="1152400"/>
            <a:ext cx="9361500" cy="3980100"/>
          </a:xfrm>
          <a:prstGeom prst="rect">
            <a:avLst/>
          </a:prstGeom>
        </p:spPr>
        <p:txBody>
          <a:bodyPr spcFirstLastPara="1" wrap="square" lIns="121900" tIns="121900" rIns="121900" bIns="121900"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64" name="Google Shape;64;p8"/>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sp>
        <p:nvSpPr>
          <p:cNvPr id="66" name="Google Shape;66;p9"/>
          <p:cNvSpPr/>
          <p:nvPr/>
        </p:nvSpPr>
        <p:spPr>
          <a:xfrm>
            <a:off x="0" y="0"/>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7" name="Google Shape;67;p9"/>
          <p:cNvGrpSpPr/>
          <p:nvPr/>
        </p:nvGrpSpPr>
        <p:grpSpPr>
          <a:xfrm>
            <a:off x="1107036" y="1588427"/>
            <a:ext cx="994316" cy="61102"/>
            <a:chOff x="4580561" y="2589004"/>
            <a:chExt cx="1064464" cy="25200"/>
          </a:xfrm>
        </p:grpSpPr>
        <p:sp>
          <p:nvSpPr>
            <p:cNvPr id="68" name="Google Shape;68;p9"/>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 name="Google Shape;69;p9"/>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0" name="Google Shape;70;p9"/>
          <p:cNvSpPr txBox="1">
            <a:spLocks noGrp="1"/>
          </p:cNvSpPr>
          <p:nvPr>
            <p:ph type="title"/>
          </p:nvPr>
        </p:nvSpPr>
        <p:spPr>
          <a:xfrm>
            <a:off x="973333" y="1758200"/>
            <a:ext cx="4401300" cy="2249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71" name="Google Shape;71;p9"/>
          <p:cNvSpPr txBox="1">
            <a:spLocks noGrp="1"/>
          </p:cNvSpPr>
          <p:nvPr>
            <p:ph type="subTitle" idx="1"/>
          </p:nvPr>
        </p:nvSpPr>
        <p:spPr>
          <a:xfrm>
            <a:off x="966600" y="4215367"/>
            <a:ext cx="4401300" cy="10119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72" name="Google Shape;72;p9"/>
          <p:cNvSpPr txBox="1">
            <a:spLocks noGrp="1"/>
          </p:cNvSpPr>
          <p:nvPr>
            <p:ph type="body" idx="2"/>
          </p:nvPr>
        </p:nvSpPr>
        <p:spPr>
          <a:xfrm>
            <a:off x="6898967" y="1803500"/>
            <a:ext cx="4499100" cy="40341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73" name="Google Shape;73;p9"/>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txBox="1">
            <a:spLocks noGrp="1"/>
          </p:cNvSpPr>
          <p:nvPr>
            <p:ph type="body" idx="1"/>
          </p:nvPr>
        </p:nvSpPr>
        <p:spPr>
          <a:xfrm>
            <a:off x="966600" y="5830068"/>
            <a:ext cx="10263300" cy="614100"/>
          </a:xfrm>
          <a:prstGeom prst="rect">
            <a:avLst/>
          </a:prstGeom>
        </p:spPr>
        <p:txBody>
          <a:bodyPr spcFirstLastPara="1" wrap="square" lIns="121900" tIns="121900" rIns="121900" bIns="121900" anchor="ctr" anchorCtr="0">
            <a:noAutofit/>
          </a:bodyPr>
          <a:lstStyle>
            <a:lvl1pPr marL="457200" lvl="0" indent="-228600">
              <a:lnSpc>
                <a:spcPct val="100000"/>
              </a:lnSpc>
              <a:spcBef>
                <a:spcPts val="0"/>
              </a:spcBef>
              <a:spcAft>
                <a:spcPts val="0"/>
              </a:spcAft>
              <a:buSzPts val="1700"/>
              <a:buNone/>
              <a:defRPr/>
            </a:lvl1pPr>
          </a:lstStyle>
          <a:p>
            <a:endParaRPr/>
          </a:p>
        </p:txBody>
      </p:sp>
      <p:sp>
        <p:nvSpPr>
          <p:cNvPr id="76" name="Google Shape;76;p10"/>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SzPts val="3700"/>
              <a:buFont typeface="Raleway"/>
              <a:buNone/>
              <a:defRPr sz="3700" b="1">
                <a:latin typeface="Raleway"/>
                <a:ea typeface="Raleway"/>
                <a:cs typeface="Raleway"/>
                <a:sym typeface="Raleway"/>
              </a:defRPr>
            </a:lvl1pPr>
            <a:lvl2pPr lvl="1">
              <a:spcBef>
                <a:spcPts val="0"/>
              </a:spcBef>
              <a:spcAft>
                <a:spcPts val="0"/>
              </a:spcAft>
              <a:buSzPts val="3700"/>
              <a:buFont typeface="Raleway"/>
              <a:buNone/>
              <a:defRPr sz="3700" b="1">
                <a:latin typeface="Raleway"/>
                <a:ea typeface="Raleway"/>
                <a:cs typeface="Raleway"/>
                <a:sym typeface="Raleway"/>
              </a:defRPr>
            </a:lvl2pPr>
            <a:lvl3pPr lvl="2">
              <a:spcBef>
                <a:spcPts val="0"/>
              </a:spcBef>
              <a:spcAft>
                <a:spcPts val="0"/>
              </a:spcAft>
              <a:buSzPts val="3700"/>
              <a:buFont typeface="Raleway"/>
              <a:buNone/>
              <a:defRPr sz="3700" b="1">
                <a:latin typeface="Raleway"/>
                <a:ea typeface="Raleway"/>
                <a:cs typeface="Raleway"/>
                <a:sym typeface="Raleway"/>
              </a:defRPr>
            </a:lvl3pPr>
            <a:lvl4pPr lvl="3">
              <a:spcBef>
                <a:spcPts val="0"/>
              </a:spcBef>
              <a:spcAft>
                <a:spcPts val="0"/>
              </a:spcAft>
              <a:buSzPts val="3700"/>
              <a:buFont typeface="Raleway"/>
              <a:buNone/>
              <a:defRPr sz="3700" b="1">
                <a:latin typeface="Raleway"/>
                <a:ea typeface="Raleway"/>
                <a:cs typeface="Raleway"/>
                <a:sym typeface="Raleway"/>
              </a:defRPr>
            </a:lvl4pPr>
            <a:lvl5pPr lvl="4">
              <a:spcBef>
                <a:spcPts val="0"/>
              </a:spcBef>
              <a:spcAft>
                <a:spcPts val="0"/>
              </a:spcAft>
              <a:buSzPts val="3700"/>
              <a:buFont typeface="Raleway"/>
              <a:buNone/>
              <a:defRPr sz="3700" b="1">
                <a:latin typeface="Raleway"/>
                <a:ea typeface="Raleway"/>
                <a:cs typeface="Raleway"/>
                <a:sym typeface="Raleway"/>
              </a:defRPr>
            </a:lvl5pPr>
            <a:lvl6pPr lvl="5">
              <a:spcBef>
                <a:spcPts val="0"/>
              </a:spcBef>
              <a:spcAft>
                <a:spcPts val="0"/>
              </a:spcAft>
              <a:buSzPts val="3700"/>
              <a:buFont typeface="Raleway"/>
              <a:buNone/>
              <a:defRPr sz="3700" b="1">
                <a:latin typeface="Raleway"/>
                <a:ea typeface="Raleway"/>
                <a:cs typeface="Raleway"/>
                <a:sym typeface="Raleway"/>
              </a:defRPr>
            </a:lvl6pPr>
            <a:lvl7pPr lvl="6">
              <a:spcBef>
                <a:spcPts val="0"/>
              </a:spcBef>
              <a:spcAft>
                <a:spcPts val="0"/>
              </a:spcAft>
              <a:buSzPts val="3700"/>
              <a:buFont typeface="Raleway"/>
              <a:buNone/>
              <a:defRPr sz="3700" b="1">
                <a:latin typeface="Raleway"/>
                <a:ea typeface="Raleway"/>
                <a:cs typeface="Raleway"/>
                <a:sym typeface="Raleway"/>
              </a:defRPr>
            </a:lvl7pPr>
            <a:lvl8pPr lvl="7">
              <a:spcBef>
                <a:spcPts val="0"/>
              </a:spcBef>
              <a:spcAft>
                <a:spcPts val="0"/>
              </a:spcAft>
              <a:buSzPts val="3700"/>
              <a:buFont typeface="Raleway"/>
              <a:buNone/>
              <a:defRPr sz="3700" b="1">
                <a:latin typeface="Raleway"/>
                <a:ea typeface="Raleway"/>
                <a:cs typeface="Raleway"/>
                <a:sym typeface="Raleway"/>
              </a:defRPr>
            </a:lvl8pPr>
            <a:lvl9pPr lvl="8">
              <a:spcBef>
                <a:spcPts val="0"/>
              </a:spcBef>
              <a:spcAft>
                <a:spcPts val="0"/>
              </a:spcAft>
              <a:buSzPts val="3700"/>
              <a:buFont typeface="Raleway"/>
              <a:buNone/>
              <a:defRPr sz="3700" b="1">
                <a:latin typeface="Raleway"/>
                <a:ea typeface="Raleway"/>
                <a:cs typeface="Raleway"/>
                <a:sym typeface="Raleway"/>
              </a:defRPr>
            </a:lvl9pPr>
          </a:lstStyle>
          <a:p>
            <a:endParaRPr/>
          </a:p>
        </p:txBody>
      </p:sp>
      <p:sp>
        <p:nvSpPr>
          <p:cNvPr id="11" name="Google Shape;11;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36550">
              <a:lnSpc>
                <a:spcPct val="115000"/>
              </a:lnSpc>
              <a:spcBef>
                <a:spcPts val="0"/>
              </a:spcBef>
              <a:spcAft>
                <a:spcPts val="0"/>
              </a:spcAft>
              <a:buClr>
                <a:schemeClr val="accent1"/>
              </a:buClr>
              <a:buSzPts val="1700"/>
              <a:buFont typeface="Lato"/>
              <a:buChar char="●"/>
              <a:defRPr sz="1700">
                <a:solidFill>
                  <a:schemeClr val="accent1"/>
                </a:solidFill>
                <a:latin typeface="Lato"/>
                <a:ea typeface="Lato"/>
                <a:cs typeface="Lato"/>
                <a:sym typeface="Lato"/>
              </a:defRPr>
            </a:lvl1pPr>
            <a:lvl2pPr marL="914400" lvl="1"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2pPr>
            <a:lvl3pPr marL="1371600" lvl="2"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3pPr>
            <a:lvl4pPr marL="1828800" lvl="3"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4pPr>
            <a:lvl5pPr marL="2286000" lvl="4"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5pPr>
            <a:lvl6pPr marL="2743200" lvl="5"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6pPr>
            <a:lvl7pPr marL="3200400" lvl="6"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7pPr>
            <a:lvl8pPr marL="3657600" lvl="7"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8pPr>
            <a:lvl9pPr marL="4114800" lvl="8" indent="-323850">
              <a:lnSpc>
                <a:spcPct val="115000"/>
              </a:lnSpc>
              <a:spcBef>
                <a:spcPts val="2100"/>
              </a:spcBef>
              <a:spcAft>
                <a:spcPts val="2100"/>
              </a:spcAft>
              <a:buClr>
                <a:schemeClr val="accent1"/>
              </a:buClr>
              <a:buSzPts val="1500"/>
              <a:buFont typeface="Lato"/>
              <a:buChar char="■"/>
              <a:defRPr sz="1500">
                <a:solidFill>
                  <a:schemeClr val="accent1"/>
                </a:solidFill>
                <a:latin typeface="Lato"/>
                <a:ea typeface="Lato"/>
                <a:cs typeface="Lato"/>
                <a:sym typeface="Lato"/>
              </a:defRPr>
            </a:lvl9pPr>
          </a:lstStyle>
          <a:p>
            <a:endParaRPr/>
          </a:p>
        </p:txBody>
      </p:sp>
      <p:sp>
        <p:nvSpPr>
          <p:cNvPr id="12" name="Google Shape;12;p1"/>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accent1"/>
                </a:solidFill>
                <a:latin typeface="Lato"/>
                <a:ea typeface="Lato"/>
                <a:cs typeface="Lato"/>
                <a:sym typeface="Lato"/>
              </a:defRPr>
            </a:lvl1pPr>
            <a:lvl2pPr lvl="1" algn="r">
              <a:buNone/>
              <a:defRPr sz="1300">
                <a:solidFill>
                  <a:schemeClr val="accent1"/>
                </a:solidFill>
                <a:latin typeface="Lato"/>
                <a:ea typeface="Lato"/>
                <a:cs typeface="Lato"/>
                <a:sym typeface="Lato"/>
              </a:defRPr>
            </a:lvl2pPr>
            <a:lvl3pPr lvl="2" algn="r">
              <a:buNone/>
              <a:defRPr sz="1300">
                <a:solidFill>
                  <a:schemeClr val="accent1"/>
                </a:solidFill>
                <a:latin typeface="Lato"/>
                <a:ea typeface="Lato"/>
                <a:cs typeface="Lato"/>
                <a:sym typeface="Lato"/>
              </a:defRPr>
            </a:lvl3pPr>
            <a:lvl4pPr lvl="3" algn="r">
              <a:buNone/>
              <a:defRPr sz="1300">
                <a:solidFill>
                  <a:schemeClr val="accent1"/>
                </a:solidFill>
                <a:latin typeface="Lato"/>
                <a:ea typeface="Lato"/>
                <a:cs typeface="Lato"/>
                <a:sym typeface="Lato"/>
              </a:defRPr>
            </a:lvl4pPr>
            <a:lvl5pPr lvl="4" algn="r">
              <a:buNone/>
              <a:defRPr sz="1300">
                <a:solidFill>
                  <a:schemeClr val="accent1"/>
                </a:solidFill>
                <a:latin typeface="Lato"/>
                <a:ea typeface="Lato"/>
                <a:cs typeface="Lato"/>
                <a:sym typeface="Lato"/>
              </a:defRPr>
            </a:lvl5pPr>
            <a:lvl6pPr lvl="5" algn="r">
              <a:buNone/>
              <a:defRPr sz="1300">
                <a:solidFill>
                  <a:schemeClr val="accent1"/>
                </a:solidFill>
                <a:latin typeface="Lato"/>
                <a:ea typeface="Lato"/>
                <a:cs typeface="Lato"/>
                <a:sym typeface="Lato"/>
              </a:defRPr>
            </a:lvl6pPr>
            <a:lvl7pPr lvl="6" algn="r">
              <a:buNone/>
              <a:defRPr sz="1300">
                <a:solidFill>
                  <a:schemeClr val="accent1"/>
                </a:solidFill>
                <a:latin typeface="Lato"/>
                <a:ea typeface="Lato"/>
                <a:cs typeface="Lato"/>
                <a:sym typeface="Lato"/>
              </a:defRPr>
            </a:lvl7pPr>
            <a:lvl8pPr lvl="7" algn="r">
              <a:buNone/>
              <a:defRPr sz="1300">
                <a:solidFill>
                  <a:schemeClr val="accent1"/>
                </a:solidFill>
                <a:latin typeface="Lato"/>
                <a:ea typeface="Lato"/>
                <a:cs typeface="Lato"/>
                <a:sym typeface="Lato"/>
              </a:defRPr>
            </a:lvl8pPr>
            <a:lvl9pPr lvl="8" algn="r">
              <a:buNone/>
              <a:defRPr sz="13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w3resource.com/slides/mysql-mathematical-functions-slides-presentation.php"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hyperlink" Target="https://www.fromdual.com/mysql-error-codes-and-messages" TargetMode="External"/><Relationship Id="rId4" Type="http://schemas.openxmlformats.org/officeDocument/2006/relationships/hyperlink" Target="https://datapractices.org/courseware/2_7.htm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hyperlink" Target="http://shop.oreilly.com/product/0636920023784.do"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www.w3schools.com/sql/sql_wildcards.as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ctrTitle"/>
          </p:nvPr>
        </p:nvSpPr>
        <p:spPr>
          <a:xfrm>
            <a:off x="970650" y="2700745"/>
            <a:ext cx="10250700" cy="906600"/>
          </a:xfrm>
          <a:prstGeom prst="rect">
            <a:avLst/>
          </a:prstGeom>
          <a:noFill/>
          <a:ln>
            <a:noFill/>
          </a:ln>
          <a:effectLst>
            <a:outerShdw blurRad="25400">
              <a:srgbClr val="000000">
                <a:alpha val="45880"/>
              </a:srgbClr>
            </a:outerShdw>
          </a:effectLst>
        </p:spPr>
        <p:txBody>
          <a:bodyPr spcFirstLastPara="1" wrap="square" lIns="91425" tIns="45700" rIns="91425" bIns="45700" anchor="b" anchorCtr="0">
            <a:noAutofit/>
          </a:bodyPr>
          <a:lstStyle/>
          <a:p>
            <a:pPr marL="0" lvl="0" indent="0" algn="l" rtl="0">
              <a:spcBef>
                <a:spcPts val="0"/>
              </a:spcBef>
              <a:spcAft>
                <a:spcPts val="0"/>
              </a:spcAft>
              <a:buClr>
                <a:schemeClr val="lt2"/>
              </a:buClr>
              <a:buSzPts val="5400"/>
              <a:buFont typeface="Lustria"/>
              <a:buNone/>
            </a:pPr>
            <a:endParaRPr/>
          </a:p>
          <a:p>
            <a:pPr marL="0" lvl="0" indent="0" algn="l" rtl="0">
              <a:spcBef>
                <a:spcPts val="0"/>
              </a:spcBef>
              <a:spcAft>
                <a:spcPts val="0"/>
              </a:spcAft>
              <a:buClr>
                <a:schemeClr val="lt2"/>
              </a:buClr>
              <a:buSzPts val="5400"/>
              <a:buFont typeface="Lustria"/>
              <a:buNone/>
            </a:pPr>
            <a:endParaRPr/>
          </a:p>
          <a:p>
            <a:pPr marL="0" lvl="0" indent="0" algn="l" rtl="0">
              <a:spcBef>
                <a:spcPts val="0"/>
              </a:spcBef>
              <a:spcAft>
                <a:spcPts val="0"/>
              </a:spcAft>
              <a:buClr>
                <a:schemeClr val="lt2"/>
              </a:buClr>
              <a:buSzPts val="5400"/>
              <a:buFont typeface="Lustria"/>
              <a:buNone/>
            </a:pPr>
            <a:r>
              <a:rPr lang="en-US"/>
              <a:t>Cleaning Data Using SQL</a:t>
            </a:r>
            <a:endParaRPr/>
          </a:p>
        </p:txBody>
      </p:sp>
      <p:sp>
        <p:nvSpPr>
          <p:cNvPr id="180" name="Google Shape;180;p27"/>
          <p:cNvSpPr txBox="1">
            <a:spLocks noGrp="1"/>
          </p:cNvSpPr>
          <p:nvPr>
            <p:ph type="subTitle" idx="1"/>
          </p:nvPr>
        </p:nvSpPr>
        <p:spPr>
          <a:xfrm>
            <a:off x="972837" y="4230533"/>
            <a:ext cx="10250700" cy="7215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2400"/>
              <a:t>Jeremy Bergmann - Omaha Data Science Academy</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4" y="609600"/>
            <a:ext cx="10837481"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Identifying Duplicates by Aggregation</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Find USA Cities with the same name (duplicate records)</a:t>
            </a:r>
            <a:endParaRPr sz="3000"/>
          </a:p>
        </p:txBody>
      </p:sp>
      <p:sp>
        <p:nvSpPr>
          <p:cNvPr id="249" name="Google Shape;249;p36"/>
          <p:cNvSpPr txBox="1"/>
          <p:nvPr/>
        </p:nvSpPr>
        <p:spPr>
          <a:xfrm>
            <a:off x="1403776" y="2329352"/>
            <a:ext cx="5393100" cy="4555487"/>
          </a:xfrm>
          <a:prstGeom prst="rect">
            <a:avLst/>
          </a:prstGeom>
          <a:noFill/>
          <a:ln>
            <a:noFill/>
          </a:ln>
        </p:spPr>
        <p:txBody>
          <a:bodyPr spcFirstLastPara="1" wrap="square" lIns="91425" tIns="91425" rIns="91425" bIns="91425" anchor="t" anchorCtr="0">
            <a:noAutofit/>
          </a:bodyPr>
          <a:lstStyle/>
          <a:p>
            <a:pPr marL="36899" lvl="0" indent="0" algn="l" rtl="0">
              <a:lnSpc>
                <a:spcPct val="115000"/>
              </a:lnSpc>
              <a:spcBef>
                <a:spcPts val="1000"/>
              </a:spcBef>
              <a:spcAft>
                <a:spcPts val="0"/>
              </a:spcAft>
              <a:buNone/>
            </a:pPr>
            <a:endParaRPr lang="en-US"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SELECT `name` AS city, </a:t>
            </a:r>
            <a:r>
              <a:rPr lang="en-US" sz="2000" dirty="0">
                <a:solidFill>
                  <a:srgbClr val="0000FF"/>
                </a:solidFill>
                <a:latin typeface="Lato"/>
                <a:ea typeface="Lato"/>
                <a:cs typeface="Lato"/>
                <a:sym typeface="Lato"/>
              </a:rPr>
              <a:t>SUM(1) AS `count`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FROM </a:t>
            </a:r>
            <a:r>
              <a:rPr lang="en-US" sz="2000" dirty="0" err="1">
                <a:solidFill>
                  <a:schemeClr val="bg2"/>
                </a:solidFill>
                <a:latin typeface="Lato"/>
                <a:ea typeface="Lato"/>
                <a:cs typeface="Lato"/>
                <a:sym typeface="Lato"/>
              </a:rPr>
              <a:t>world.city</a:t>
            </a:r>
            <a:r>
              <a:rPr lang="en-US" sz="2000" dirty="0">
                <a:solidFill>
                  <a:schemeClr val="bg2"/>
                </a:solidFill>
                <a:latin typeface="Lato"/>
                <a:ea typeface="Lato"/>
                <a:cs typeface="Lato"/>
                <a:sym typeface="Lato"/>
              </a:rPr>
              <a:t>                                                                                </a:t>
            </a:r>
            <a:endParaRPr sz="2000" dirty="0">
              <a:solidFill>
                <a:schemeClr val="bg2"/>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WHERE </a:t>
            </a:r>
            <a:r>
              <a:rPr lang="en-US" sz="2000" dirty="0" err="1">
                <a:solidFill>
                  <a:schemeClr val="bg2"/>
                </a:solidFill>
                <a:latin typeface="Lato"/>
                <a:ea typeface="Lato"/>
                <a:cs typeface="Lato"/>
                <a:sym typeface="Lato"/>
              </a:rPr>
              <a:t>countrycode</a:t>
            </a:r>
            <a:r>
              <a:rPr lang="en-US" sz="2000" dirty="0">
                <a:solidFill>
                  <a:schemeClr val="bg2"/>
                </a:solidFill>
                <a:latin typeface="Lato"/>
                <a:ea typeface="Lato"/>
                <a:cs typeface="Lato"/>
                <a:sym typeface="Lato"/>
              </a:rPr>
              <a:t>='USA'                                                              </a:t>
            </a:r>
            <a:endParaRPr sz="2000" dirty="0">
              <a:solidFill>
                <a:schemeClr val="bg2"/>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GROUP BY `name`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u="sng" dirty="0">
                <a:solidFill>
                  <a:srgbClr val="0000FF"/>
                </a:solidFill>
                <a:latin typeface="Lato"/>
                <a:ea typeface="Lato"/>
                <a:cs typeface="Lato"/>
                <a:sym typeface="Lato"/>
              </a:rPr>
              <a:t>HAVING count &gt; 1</a:t>
            </a: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r>
              <a:rPr lang="en-US" sz="2000" dirty="0">
                <a:solidFill>
                  <a:schemeClr val="accent1"/>
                </a:solidFill>
                <a:latin typeface="Lato"/>
                <a:ea typeface="Lato"/>
                <a:cs typeface="Lato"/>
                <a:sym typeface="Lato"/>
              </a:rPr>
              <a:t>                                                                                          </a:t>
            </a:r>
            <a:endParaRPr sz="1800" dirty="0">
              <a:solidFill>
                <a:srgbClr val="0000FF"/>
              </a:solidFill>
              <a:latin typeface="Lato"/>
              <a:ea typeface="Lato"/>
              <a:cs typeface="Lato"/>
              <a:sym typeface="Lato"/>
            </a:endParaRPr>
          </a:p>
        </p:txBody>
      </p:sp>
      <p:pic>
        <p:nvPicPr>
          <p:cNvPr id="250" name="Google Shape;250;p36"/>
          <p:cNvPicPr preferRelativeResize="0"/>
          <p:nvPr/>
        </p:nvPicPr>
        <p:blipFill>
          <a:blip r:embed="rId3">
            <a:alphaModFix/>
          </a:blip>
          <a:stretch>
            <a:fillRect/>
          </a:stretch>
        </p:blipFill>
        <p:spPr>
          <a:xfrm>
            <a:off x="7855501" y="3078753"/>
            <a:ext cx="2277040" cy="2701973"/>
          </a:xfrm>
          <a:prstGeom prst="rect">
            <a:avLst/>
          </a:prstGeom>
          <a:noFill/>
          <a:ln>
            <a:noFill/>
          </a:ln>
        </p:spPr>
      </p:pic>
      <p:cxnSp>
        <p:nvCxnSpPr>
          <p:cNvPr id="251" name="Google Shape;251;p36"/>
          <p:cNvCxnSpPr>
            <a:cxnSpLocks/>
            <a:endCxn id="250" idx="1"/>
          </p:cNvCxnSpPr>
          <p:nvPr/>
        </p:nvCxnSpPr>
        <p:spPr>
          <a:xfrm flipV="1">
            <a:off x="5418763" y="4429740"/>
            <a:ext cx="2436738" cy="177356"/>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311233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Identifying Duplicates by Key</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Find USA Cities with the same name (duplicate records)</a:t>
            </a:r>
            <a:endParaRPr sz="3000"/>
          </a:p>
        </p:txBody>
      </p:sp>
      <p:sp>
        <p:nvSpPr>
          <p:cNvPr id="249" name="Google Shape;249;p36"/>
          <p:cNvSpPr txBox="1"/>
          <p:nvPr/>
        </p:nvSpPr>
        <p:spPr>
          <a:xfrm>
            <a:off x="381000" y="2024888"/>
            <a:ext cx="5393100" cy="4833112"/>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2000" b="1" dirty="0">
                <a:solidFill>
                  <a:schemeClr val="accent1"/>
                </a:solidFill>
                <a:latin typeface="Lato"/>
                <a:ea typeface="Lato"/>
                <a:cs typeface="Lato"/>
                <a:sym typeface="Lato"/>
              </a:rPr>
              <a:t>SQL Query - Find Via Aggregate &amp; Join</a:t>
            </a:r>
            <a:endParaRPr sz="2000" b="1"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SELECT a.*   </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FROM </a:t>
            </a:r>
            <a:r>
              <a:rPr lang="en-US" sz="2000" dirty="0" err="1">
                <a:solidFill>
                  <a:schemeClr val="accent1"/>
                </a:solidFill>
                <a:latin typeface="Lato"/>
                <a:ea typeface="Lato"/>
                <a:cs typeface="Lato"/>
                <a:sym typeface="Lato"/>
              </a:rPr>
              <a:t>world.city</a:t>
            </a:r>
            <a:r>
              <a:rPr lang="en-US" sz="2000" dirty="0">
                <a:solidFill>
                  <a:schemeClr val="accent1"/>
                </a:solidFill>
                <a:latin typeface="Lato"/>
                <a:ea typeface="Lato"/>
                <a:cs typeface="Lato"/>
                <a:sym typeface="Lato"/>
              </a:rPr>
              <a:t> AS a  INNER JOIN</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a:t>
            </a:r>
            <a:r>
              <a:rPr lang="en-US" sz="2000" dirty="0">
                <a:solidFill>
                  <a:srgbClr val="0000FF"/>
                </a:solidFill>
                <a:latin typeface="Lato"/>
                <a:ea typeface="Lato"/>
                <a:cs typeface="Lato"/>
                <a:sym typeface="Lato"/>
              </a:rPr>
              <a:t>SELECT `name` AS city, SUM(1) AS `count`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FROM </a:t>
            </a:r>
            <a:r>
              <a:rPr lang="en-US" sz="2000" dirty="0" err="1">
                <a:solidFill>
                  <a:srgbClr val="0000FF"/>
                </a:solidFill>
                <a:latin typeface="Lato"/>
                <a:ea typeface="Lato"/>
                <a:cs typeface="Lato"/>
                <a:sym typeface="Lato"/>
              </a:rPr>
              <a:t>world.city</a:t>
            </a:r>
            <a:r>
              <a:rPr lang="en-US" sz="2000" dirty="0">
                <a:solidFill>
                  <a:srgbClr val="0000FF"/>
                </a:solidFill>
                <a:latin typeface="Lato"/>
                <a:ea typeface="Lato"/>
                <a:cs typeface="Lato"/>
                <a:sym typeface="Lato"/>
              </a:rPr>
              <a: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WHERE </a:t>
            </a:r>
            <a:r>
              <a:rPr lang="en-US" sz="2000" dirty="0" err="1">
                <a:solidFill>
                  <a:srgbClr val="0000FF"/>
                </a:solidFill>
                <a:latin typeface="Lato"/>
                <a:ea typeface="Lato"/>
                <a:cs typeface="Lato"/>
                <a:sym typeface="Lato"/>
              </a:rPr>
              <a:t>countrycode</a:t>
            </a:r>
            <a:r>
              <a:rPr lang="en-US" sz="2000" dirty="0">
                <a:solidFill>
                  <a:srgbClr val="0000FF"/>
                </a:solidFill>
                <a:latin typeface="Lato"/>
                <a:ea typeface="Lato"/>
                <a:cs typeface="Lato"/>
                <a:sym typeface="Lato"/>
              </a:rPr>
              <a:t>='USA'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GROUP BY `name`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u="sng" dirty="0">
                <a:solidFill>
                  <a:srgbClr val="0000FF"/>
                </a:solidFill>
                <a:latin typeface="Lato"/>
                <a:ea typeface="Lato"/>
                <a:cs typeface="Lato"/>
                <a:sym typeface="Lato"/>
              </a:rPr>
              <a:t>HAVING count &gt; 1</a:t>
            </a:r>
            <a:r>
              <a:rPr lang="en-US" sz="2000" dirty="0">
                <a:solidFill>
                  <a:schemeClr val="accent1"/>
                </a:solidFill>
                <a:latin typeface="Lato"/>
                <a:ea typeface="Lato"/>
                <a:cs typeface="Lato"/>
                <a:sym typeface="Lato"/>
              </a:rPr>
              <a:t>) AS b ON  </a:t>
            </a:r>
            <a:r>
              <a:rPr lang="en-US" sz="2000" b="1" dirty="0" err="1">
                <a:solidFill>
                  <a:srgbClr val="38761D"/>
                </a:solidFill>
                <a:latin typeface="Lato"/>
                <a:ea typeface="Lato"/>
                <a:cs typeface="Lato"/>
                <a:sym typeface="Lato"/>
              </a:rPr>
              <a:t>a.`name</a:t>
            </a:r>
            <a:r>
              <a:rPr lang="en-US" sz="2000" b="1" dirty="0">
                <a:solidFill>
                  <a:srgbClr val="38761D"/>
                </a:solidFill>
                <a:latin typeface="Lato"/>
                <a:ea typeface="Lato"/>
                <a:cs typeface="Lato"/>
                <a:sym typeface="Lato"/>
              </a:rPr>
              <a:t>` = </a:t>
            </a:r>
            <a:r>
              <a:rPr lang="en-US" sz="2000" b="1" dirty="0" err="1">
                <a:solidFill>
                  <a:srgbClr val="38761D"/>
                </a:solidFill>
                <a:latin typeface="Lato"/>
                <a:ea typeface="Lato"/>
                <a:cs typeface="Lato"/>
                <a:sym typeface="Lato"/>
              </a:rPr>
              <a:t>b.city</a:t>
            </a:r>
            <a:r>
              <a:rPr lang="en-US" sz="2000" b="1" dirty="0">
                <a:solidFill>
                  <a:srgbClr val="38761D"/>
                </a:solidFill>
                <a:latin typeface="Lato"/>
                <a:ea typeface="Lato"/>
                <a:cs typeface="Lato"/>
                <a:sym typeface="Lato"/>
              </a:rPr>
              <a:t> </a:t>
            </a:r>
            <a:endParaRPr sz="2000" b="1" dirty="0">
              <a:solidFill>
                <a:srgbClr val="38761D"/>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WHERE </a:t>
            </a:r>
            <a:r>
              <a:rPr lang="en-US" sz="2000" dirty="0" err="1">
                <a:solidFill>
                  <a:schemeClr val="accent1"/>
                </a:solidFill>
                <a:latin typeface="Lato"/>
                <a:ea typeface="Lato"/>
                <a:cs typeface="Lato"/>
                <a:sym typeface="Lato"/>
              </a:rPr>
              <a:t>a.countrycode</a:t>
            </a:r>
            <a:r>
              <a:rPr lang="en-US" sz="2000" dirty="0">
                <a:solidFill>
                  <a:schemeClr val="accent1"/>
                </a:solidFill>
                <a:latin typeface="Lato"/>
                <a:ea typeface="Lato"/>
                <a:cs typeface="Lato"/>
                <a:sym typeface="Lato"/>
              </a:rPr>
              <a:t>=‘USA’ </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ORDER BY </a:t>
            </a:r>
            <a:r>
              <a:rPr lang="en-US" sz="2000" dirty="0" err="1">
                <a:solidFill>
                  <a:schemeClr val="accent1"/>
                </a:solidFill>
                <a:latin typeface="Lato"/>
                <a:ea typeface="Lato"/>
                <a:cs typeface="Lato"/>
                <a:sym typeface="Lato"/>
              </a:rPr>
              <a:t>a.`name</a:t>
            </a:r>
            <a:r>
              <a:rPr lang="en-US" sz="2000" dirty="0">
                <a:solidFill>
                  <a:schemeClr val="accent1"/>
                </a:solidFill>
                <a:latin typeface="Lato"/>
                <a:ea typeface="Lato"/>
                <a:cs typeface="Lato"/>
                <a:sym typeface="Lato"/>
              </a:rPr>
              <a:t>`</a:t>
            </a: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r>
              <a:rPr lang="en-US" sz="2000" dirty="0">
                <a:solidFill>
                  <a:schemeClr val="accent1"/>
                </a:solidFill>
                <a:latin typeface="Lato"/>
                <a:ea typeface="Lato"/>
                <a:cs typeface="Lato"/>
                <a:sym typeface="Lato"/>
              </a:rPr>
              <a:t>                                                                                          </a:t>
            </a:r>
            <a:endParaRPr sz="1800" dirty="0">
              <a:solidFill>
                <a:srgbClr val="0000FF"/>
              </a:solidFill>
              <a:latin typeface="Lato"/>
              <a:ea typeface="Lato"/>
              <a:cs typeface="Lato"/>
              <a:sym typeface="Lato"/>
            </a:endParaRPr>
          </a:p>
        </p:txBody>
      </p:sp>
      <p:pic>
        <p:nvPicPr>
          <p:cNvPr id="250" name="Google Shape;250;p36"/>
          <p:cNvPicPr preferRelativeResize="0"/>
          <p:nvPr/>
        </p:nvPicPr>
        <p:blipFill>
          <a:blip r:embed="rId3">
            <a:alphaModFix/>
          </a:blip>
          <a:stretch>
            <a:fillRect/>
          </a:stretch>
        </p:blipFill>
        <p:spPr>
          <a:xfrm>
            <a:off x="7682506" y="2302513"/>
            <a:ext cx="1991525" cy="2444775"/>
          </a:xfrm>
          <a:prstGeom prst="rect">
            <a:avLst/>
          </a:prstGeom>
          <a:noFill/>
          <a:ln>
            <a:noFill/>
          </a:ln>
        </p:spPr>
      </p:pic>
      <p:cxnSp>
        <p:nvCxnSpPr>
          <p:cNvPr id="251" name="Google Shape;251;p36"/>
          <p:cNvCxnSpPr>
            <a:cxnSpLocks/>
            <a:endCxn id="250" idx="1"/>
          </p:cNvCxnSpPr>
          <p:nvPr/>
        </p:nvCxnSpPr>
        <p:spPr>
          <a:xfrm flipV="1">
            <a:off x="5245768" y="3524901"/>
            <a:ext cx="2436738" cy="305954"/>
          </a:xfrm>
          <a:prstGeom prst="straightConnector1">
            <a:avLst/>
          </a:prstGeom>
          <a:noFill/>
          <a:ln w="9525" cap="flat" cmpd="sng">
            <a:solidFill>
              <a:schemeClr val="dk2"/>
            </a:solidFill>
            <a:prstDash val="solid"/>
            <a:round/>
            <a:headEnd type="none" w="med" len="med"/>
            <a:tailEnd type="triangle" w="med" len="med"/>
          </a:ln>
        </p:spPr>
      </p:cxnSp>
      <p:pic>
        <p:nvPicPr>
          <p:cNvPr id="252" name="Google Shape;252;p36"/>
          <p:cNvPicPr preferRelativeResize="0"/>
          <p:nvPr/>
        </p:nvPicPr>
        <p:blipFill>
          <a:blip r:embed="rId4">
            <a:alphaModFix/>
          </a:blip>
          <a:stretch>
            <a:fillRect/>
          </a:stretch>
        </p:blipFill>
        <p:spPr>
          <a:xfrm>
            <a:off x="5907975" y="4214853"/>
            <a:ext cx="5689276" cy="2643150"/>
          </a:xfrm>
          <a:prstGeom prst="rect">
            <a:avLst/>
          </a:prstGeom>
          <a:noFill/>
          <a:ln>
            <a:noFill/>
          </a:ln>
        </p:spPr>
      </p:pic>
      <p:cxnSp>
        <p:nvCxnSpPr>
          <p:cNvPr id="253" name="Google Shape;253;p36"/>
          <p:cNvCxnSpPr>
            <a:cxnSpLocks/>
          </p:cNvCxnSpPr>
          <p:nvPr/>
        </p:nvCxnSpPr>
        <p:spPr>
          <a:xfrm>
            <a:off x="5606000" y="5848352"/>
            <a:ext cx="301975" cy="138562"/>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Using DISTINCT Keyword</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dirty="0">
                <a:solidFill>
                  <a:srgbClr val="000000"/>
                </a:solidFill>
                <a:latin typeface="Raleway"/>
                <a:ea typeface="Raleway"/>
                <a:cs typeface="Raleway"/>
                <a:sym typeface="Raleway"/>
              </a:rPr>
              <a:t>Remove USA Cities with the same name (duplicate records)</a:t>
            </a:r>
            <a:endParaRPr sz="3000" dirty="0"/>
          </a:p>
        </p:txBody>
      </p:sp>
      <p:sp>
        <p:nvSpPr>
          <p:cNvPr id="2" name="Rectangle 1">
            <a:extLst>
              <a:ext uri="{FF2B5EF4-FFF2-40B4-BE49-F238E27FC236}">
                <a16:creationId xmlns:a16="http://schemas.microsoft.com/office/drawing/2014/main" id="{38427032-F675-4F6A-8734-32F094F4789E}"/>
              </a:ext>
            </a:extLst>
          </p:cNvPr>
          <p:cNvSpPr/>
          <p:nvPr/>
        </p:nvSpPr>
        <p:spPr>
          <a:xfrm>
            <a:off x="7648634" y="5648235"/>
            <a:ext cx="5803192" cy="1200329"/>
          </a:xfrm>
          <a:prstGeom prst="rect">
            <a:avLst/>
          </a:prstGeom>
        </p:spPr>
        <p:txBody>
          <a:bodyPr wrap="none">
            <a:spAutoFit/>
          </a:bodyPr>
          <a:lstStyle/>
          <a:p>
            <a:r>
              <a:rPr lang="en-US" sz="1800" dirty="0">
                <a:latin typeface="Lato" panose="020B0604020202020204" charset="0"/>
              </a:rPr>
              <a:t>SELECT </a:t>
            </a:r>
            <a:r>
              <a:rPr lang="en-US" sz="1800" u="sng" dirty="0">
                <a:latin typeface="Lato" panose="020B0604020202020204" charset="0"/>
              </a:rPr>
              <a:t>DISTINCT</a:t>
            </a:r>
            <a:r>
              <a:rPr lang="en-US" sz="1800" dirty="0">
                <a:latin typeface="Lato" panose="020B0604020202020204" charset="0"/>
              </a:rPr>
              <a:t> `name` AS city                                </a:t>
            </a:r>
          </a:p>
          <a:p>
            <a:r>
              <a:rPr lang="en-US" sz="1800" dirty="0">
                <a:latin typeface="Lato" panose="020B0604020202020204" charset="0"/>
              </a:rPr>
              <a:t>FROM </a:t>
            </a:r>
            <a:r>
              <a:rPr lang="en-US" sz="1800" dirty="0" err="1">
                <a:latin typeface="Lato" panose="020B0604020202020204" charset="0"/>
              </a:rPr>
              <a:t>world.city</a:t>
            </a:r>
            <a:r>
              <a:rPr lang="en-US" sz="1800" dirty="0">
                <a:latin typeface="Lato" panose="020B0604020202020204" charset="0"/>
              </a:rPr>
              <a:t>                                                                                </a:t>
            </a:r>
          </a:p>
          <a:p>
            <a:r>
              <a:rPr lang="en-US" sz="1800" dirty="0">
                <a:latin typeface="Lato" panose="020B0604020202020204" charset="0"/>
              </a:rPr>
              <a:t>WHERE </a:t>
            </a:r>
            <a:r>
              <a:rPr lang="en-US" sz="1800" dirty="0" err="1">
                <a:latin typeface="Lato" panose="020B0604020202020204" charset="0"/>
              </a:rPr>
              <a:t>countrycode</a:t>
            </a:r>
            <a:r>
              <a:rPr lang="en-US" sz="1800" dirty="0">
                <a:latin typeface="Lato" panose="020B0604020202020204" charset="0"/>
              </a:rPr>
              <a:t>='USA'                                                              </a:t>
            </a:r>
          </a:p>
          <a:p>
            <a:r>
              <a:rPr lang="en-US" sz="1800" dirty="0">
                <a:latin typeface="Lato" panose="020B0604020202020204" charset="0"/>
              </a:rPr>
              <a:t>ORDER BY `name`;</a:t>
            </a:r>
          </a:p>
        </p:txBody>
      </p:sp>
      <p:pic>
        <p:nvPicPr>
          <p:cNvPr id="4" name="Picture 3">
            <a:extLst>
              <a:ext uri="{FF2B5EF4-FFF2-40B4-BE49-F238E27FC236}">
                <a16:creationId xmlns:a16="http://schemas.microsoft.com/office/drawing/2014/main" id="{4E54593F-65CA-4A75-9CAB-231B08B4736C}"/>
              </a:ext>
            </a:extLst>
          </p:cNvPr>
          <p:cNvPicPr>
            <a:picLocks noChangeAspect="1"/>
          </p:cNvPicPr>
          <p:nvPr/>
        </p:nvPicPr>
        <p:blipFill>
          <a:blip r:embed="rId3"/>
          <a:stretch>
            <a:fillRect/>
          </a:stretch>
        </p:blipFill>
        <p:spPr>
          <a:xfrm>
            <a:off x="2295653" y="2218198"/>
            <a:ext cx="1621439" cy="3501160"/>
          </a:xfrm>
          <a:prstGeom prst="rect">
            <a:avLst/>
          </a:prstGeom>
          <a:ln>
            <a:solidFill>
              <a:srgbClr val="FF0000"/>
            </a:solidFill>
          </a:ln>
        </p:spPr>
      </p:pic>
      <p:sp>
        <p:nvSpPr>
          <p:cNvPr id="5" name="Rectangle 4">
            <a:extLst>
              <a:ext uri="{FF2B5EF4-FFF2-40B4-BE49-F238E27FC236}">
                <a16:creationId xmlns:a16="http://schemas.microsoft.com/office/drawing/2014/main" id="{5EA46561-4159-4457-82B3-18EF4FCC2997}"/>
              </a:ext>
            </a:extLst>
          </p:cNvPr>
          <p:cNvSpPr/>
          <p:nvPr/>
        </p:nvSpPr>
        <p:spPr>
          <a:xfrm>
            <a:off x="2295653" y="3039763"/>
            <a:ext cx="1621439" cy="4139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3" name="Rectangle 12">
            <a:extLst>
              <a:ext uri="{FF2B5EF4-FFF2-40B4-BE49-F238E27FC236}">
                <a16:creationId xmlns:a16="http://schemas.microsoft.com/office/drawing/2014/main" id="{FBD5BD74-EF57-4215-B86D-C405844A5C48}"/>
              </a:ext>
            </a:extLst>
          </p:cNvPr>
          <p:cNvSpPr/>
          <p:nvPr/>
        </p:nvSpPr>
        <p:spPr>
          <a:xfrm>
            <a:off x="2295652" y="4526692"/>
            <a:ext cx="1621439" cy="4139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cxnSp>
        <p:nvCxnSpPr>
          <p:cNvPr id="7" name="Straight Arrow Connector 6">
            <a:extLst>
              <a:ext uri="{FF2B5EF4-FFF2-40B4-BE49-F238E27FC236}">
                <a16:creationId xmlns:a16="http://schemas.microsoft.com/office/drawing/2014/main" id="{9FF286A3-35B7-42BF-8364-C3310E6C0E14}"/>
              </a:ext>
            </a:extLst>
          </p:cNvPr>
          <p:cNvCxnSpPr>
            <a:cxnSpLocks/>
            <a:stCxn id="4" idx="3"/>
          </p:cNvCxnSpPr>
          <p:nvPr/>
        </p:nvCxnSpPr>
        <p:spPr>
          <a:xfrm>
            <a:off x="3917092" y="3968778"/>
            <a:ext cx="45823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02B2076-90B2-4CBD-922D-5D13E082CE0F}"/>
              </a:ext>
            </a:extLst>
          </p:cNvPr>
          <p:cNvSpPr/>
          <p:nvPr/>
        </p:nvSpPr>
        <p:spPr>
          <a:xfrm>
            <a:off x="5080098" y="3599446"/>
            <a:ext cx="1845377" cy="369332"/>
          </a:xfrm>
          <a:prstGeom prst="rect">
            <a:avLst/>
          </a:prstGeom>
        </p:spPr>
        <p:txBody>
          <a:bodyPr wrap="none">
            <a:spAutoFit/>
          </a:bodyPr>
          <a:lstStyle/>
          <a:p>
            <a:r>
              <a:rPr lang="en-US" sz="1800" dirty="0">
                <a:latin typeface="Lato" panose="020B0604020202020204" charset="0"/>
              </a:rPr>
              <a:t>Using DISTINCT</a:t>
            </a:r>
          </a:p>
        </p:txBody>
      </p:sp>
      <p:sp>
        <p:nvSpPr>
          <p:cNvPr id="17" name="Rectangle 16">
            <a:extLst>
              <a:ext uri="{FF2B5EF4-FFF2-40B4-BE49-F238E27FC236}">
                <a16:creationId xmlns:a16="http://schemas.microsoft.com/office/drawing/2014/main" id="{440B22C1-0329-4A46-B13A-3E1FF79F1A99}"/>
              </a:ext>
            </a:extLst>
          </p:cNvPr>
          <p:cNvSpPr/>
          <p:nvPr/>
        </p:nvSpPr>
        <p:spPr>
          <a:xfrm>
            <a:off x="1981940" y="5878015"/>
            <a:ext cx="5803192" cy="1200329"/>
          </a:xfrm>
          <a:prstGeom prst="rect">
            <a:avLst/>
          </a:prstGeom>
        </p:spPr>
        <p:txBody>
          <a:bodyPr wrap="none">
            <a:spAutoFit/>
          </a:bodyPr>
          <a:lstStyle/>
          <a:p>
            <a:r>
              <a:rPr lang="en-US" sz="1800" dirty="0">
                <a:latin typeface="Lato" panose="020B0604020202020204" charset="0"/>
              </a:rPr>
              <a:t>SELECT `name` AS city                                </a:t>
            </a:r>
          </a:p>
          <a:p>
            <a:r>
              <a:rPr lang="en-US" sz="1800" dirty="0">
                <a:latin typeface="Lato" panose="020B0604020202020204" charset="0"/>
              </a:rPr>
              <a:t>FROM </a:t>
            </a:r>
            <a:r>
              <a:rPr lang="en-US" sz="1800" dirty="0" err="1">
                <a:latin typeface="Lato" panose="020B0604020202020204" charset="0"/>
              </a:rPr>
              <a:t>world.city</a:t>
            </a:r>
            <a:r>
              <a:rPr lang="en-US" sz="1800" dirty="0">
                <a:latin typeface="Lato" panose="020B0604020202020204" charset="0"/>
              </a:rPr>
              <a:t>                                                                                </a:t>
            </a:r>
          </a:p>
          <a:p>
            <a:r>
              <a:rPr lang="en-US" sz="1800" dirty="0">
                <a:latin typeface="Lato" panose="020B0604020202020204" charset="0"/>
              </a:rPr>
              <a:t>WHERE </a:t>
            </a:r>
            <a:r>
              <a:rPr lang="en-US" sz="1800" dirty="0" err="1">
                <a:latin typeface="Lato" panose="020B0604020202020204" charset="0"/>
              </a:rPr>
              <a:t>countrycode</a:t>
            </a:r>
            <a:r>
              <a:rPr lang="en-US" sz="1800" dirty="0">
                <a:latin typeface="Lato" panose="020B0604020202020204" charset="0"/>
              </a:rPr>
              <a:t>='USA'                                                              </a:t>
            </a:r>
          </a:p>
          <a:p>
            <a:r>
              <a:rPr lang="en-US" sz="1800" dirty="0">
                <a:latin typeface="Lato" panose="020B0604020202020204" charset="0"/>
              </a:rPr>
              <a:t>ORDER BY `name`;</a:t>
            </a:r>
          </a:p>
        </p:txBody>
      </p:sp>
      <p:pic>
        <p:nvPicPr>
          <p:cNvPr id="9" name="Picture 8">
            <a:extLst>
              <a:ext uri="{FF2B5EF4-FFF2-40B4-BE49-F238E27FC236}">
                <a16:creationId xmlns:a16="http://schemas.microsoft.com/office/drawing/2014/main" id="{013EAB2B-E41B-4C77-BDDA-77628B022F01}"/>
              </a:ext>
            </a:extLst>
          </p:cNvPr>
          <p:cNvPicPr>
            <a:picLocks noChangeAspect="1"/>
          </p:cNvPicPr>
          <p:nvPr/>
        </p:nvPicPr>
        <p:blipFill>
          <a:blip r:embed="rId4"/>
          <a:stretch>
            <a:fillRect/>
          </a:stretch>
        </p:blipFill>
        <p:spPr>
          <a:xfrm>
            <a:off x="8446203" y="2224375"/>
            <a:ext cx="1734965" cy="3309285"/>
          </a:xfrm>
          <a:prstGeom prst="rect">
            <a:avLst/>
          </a:prstGeom>
        </p:spPr>
      </p:pic>
      <p:sp>
        <p:nvSpPr>
          <p:cNvPr id="20" name="Rectangle 19">
            <a:extLst>
              <a:ext uri="{FF2B5EF4-FFF2-40B4-BE49-F238E27FC236}">
                <a16:creationId xmlns:a16="http://schemas.microsoft.com/office/drawing/2014/main" id="{A169AD98-C651-4D99-89CC-579F324BA191}"/>
              </a:ext>
            </a:extLst>
          </p:cNvPr>
          <p:cNvSpPr/>
          <p:nvPr/>
        </p:nvSpPr>
        <p:spPr>
          <a:xfrm>
            <a:off x="8499449" y="3030391"/>
            <a:ext cx="1734964" cy="3059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21" name="Rectangle 20">
            <a:extLst>
              <a:ext uri="{FF2B5EF4-FFF2-40B4-BE49-F238E27FC236}">
                <a16:creationId xmlns:a16="http://schemas.microsoft.com/office/drawing/2014/main" id="{556D81DC-3A64-48EB-8D84-3FF4FA121147}"/>
              </a:ext>
            </a:extLst>
          </p:cNvPr>
          <p:cNvSpPr/>
          <p:nvPr/>
        </p:nvSpPr>
        <p:spPr>
          <a:xfrm>
            <a:off x="8499449" y="4406382"/>
            <a:ext cx="1734964" cy="3059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312203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SQL Scalar Functions</a:t>
            </a:r>
            <a:endParaRPr sz="4800" dirty="0"/>
          </a:p>
        </p:txBody>
      </p:sp>
      <p:sp>
        <p:nvSpPr>
          <p:cNvPr id="242" name="Google Shape;242;p36"/>
          <p:cNvSpPr txBox="1">
            <a:spLocks noGrp="1"/>
          </p:cNvSpPr>
          <p:nvPr>
            <p:ph type="subTitle" idx="1"/>
          </p:nvPr>
        </p:nvSpPr>
        <p:spPr>
          <a:xfrm>
            <a:off x="913795" y="1949137"/>
            <a:ext cx="109122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r>
              <a:rPr lang="en-US" sz="2400" u="sng" dirty="0"/>
              <a:t>String functions</a:t>
            </a:r>
            <a:r>
              <a:rPr lang="en-US" sz="2400" dirty="0"/>
              <a:t>:   </a:t>
            </a:r>
            <a:r>
              <a:rPr lang="en-US" sz="2400" dirty="0" err="1"/>
              <a:t>Concat</a:t>
            </a:r>
            <a:r>
              <a:rPr lang="en-US" sz="2400" dirty="0"/>
              <a:t>,  Length, Left, Replace, Substring, Trim, Format</a:t>
            </a:r>
            <a:endParaRPr sz="2400" dirty="0"/>
          </a:p>
          <a:p>
            <a:pPr marL="0" lvl="0" indent="0" algn="l" rtl="0">
              <a:lnSpc>
                <a:spcPct val="150000"/>
              </a:lnSpc>
              <a:spcBef>
                <a:spcPts val="1000"/>
              </a:spcBef>
              <a:spcAft>
                <a:spcPts val="0"/>
              </a:spcAft>
              <a:buNone/>
            </a:pPr>
            <a:r>
              <a:rPr lang="en-US" sz="2400" u="sng" dirty="0"/>
              <a:t>Control flow functions</a:t>
            </a:r>
            <a:r>
              <a:rPr lang="en-US" sz="2400" dirty="0"/>
              <a:t>: Case, if, </a:t>
            </a:r>
            <a:r>
              <a:rPr lang="en-US" sz="2400" dirty="0" err="1"/>
              <a:t>ifnull</a:t>
            </a:r>
            <a:endParaRPr sz="2400" dirty="0"/>
          </a:p>
          <a:p>
            <a:pPr marL="0" lvl="0" indent="0" algn="l" rtl="0">
              <a:lnSpc>
                <a:spcPct val="150000"/>
              </a:lnSpc>
              <a:spcBef>
                <a:spcPts val="1000"/>
              </a:spcBef>
              <a:spcAft>
                <a:spcPts val="0"/>
              </a:spcAft>
              <a:buNone/>
            </a:pPr>
            <a:r>
              <a:rPr lang="en-US" sz="2400" u="sng" dirty="0"/>
              <a:t>Date and Time functions</a:t>
            </a:r>
            <a:r>
              <a:rPr lang="en-US" sz="2400" dirty="0"/>
              <a:t>:  </a:t>
            </a:r>
            <a:r>
              <a:rPr lang="en-US" sz="2400" dirty="0" err="1"/>
              <a:t>Curdate</a:t>
            </a:r>
            <a:r>
              <a:rPr lang="en-US" sz="2400" dirty="0"/>
              <a:t>, </a:t>
            </a:r>
            <a:r>
              <a:rPr lang="en-US" sz="2400" dirty="0" err="1"/>
              <a:t>DateDiff</a:t>
            </a:r>
            <a:r>
              <a:rPr lang="en-US" sz="2400" dirty="0"/>
              <a:t>, Day/Month/Year, </a:t>
            </a:r>
            <a:r>
              <a:rPr lang="en-US" sz="2400" dirty="0" err="1"/>
              <a:t>DateAdd</a:t>
            </a:r>
            <a:r>
              <a:rPr lang="en-US" sz="2400" dirty="0"/>
              <a:t>, now</a:t>
            </a:r>
            <a:endParaRPr sz="2400" dirty="0"/>
          </a:p>
          <a:p>
            <a:pPr marL="0" lvl="0" indent="0" algn="l" rtl="0">
              <a:lnSpc>
                <a:spcPct val="150000"/>
              </a:lnSpc>
              <a:spcBef>
                <a:spcPts val="1000"/>
              </a:spcBef>
              <a:spcAft>
                <a:spcPts val="0"/>
              </a:spcAft>
              <a:buNone/>
            </a:pPr>
            <a:r>
              <a:rPr lang="en-US" sz="2400" u="sng" dirty="0"/>
              <a:t>Comparison functions</a:t>
            </a:r>
            <a:r>
              <a:rPr lang="en-US" sz="2400" dirty="0"/>
              <a:t>:  Coalesce, </a:t>
            </a:r>
            <a:r>
              <a:rPr lang="en-US" sz="2400" dirty="0" err="1"/>
              <a:t>isnull</a:t>
            </a:r>
            <a:endParaRPr sz="2400" dirty="0"/>
          </a:p>
          <a:p>
            <a:pPr marL="0" lvl="0" indent="0" algn="l" rtl="0">
              <a:lnSpc>
                <a:spcPct val="150000"/>
              </a:lnSpc>
              <a:spcBef>
                <a:spcPts val="1000"/>
              </a:spcBef>
              <a:spcAft>
                <a:spcPts val="0"/>
              </a:spcAft>
              <a:buNone/>
            </a:pPr>
            <a:r>
              <a:rPr lang="en-US" sz="2400" u="sng" dirty="0"/>
              <a:t>Numeric/Math functions</a:t>
            </a:r>
            <a:r>
              <a:rPr lang="en-US" sz="2400" dirty="0"/>
              <a:t>:  Format, Ceiling/Floor, Round, Truncate</a:t>
            </a:r>
            <a:endParaRPr sz="2400" dirty="0"/>
          </a:p>
          <a:p>
            <a:pPr marL="0" lvl="0" indent="0" algn="l" rtl="0">
              <a:lnSpc>
                <a:spcPct val="150000"/>
              </a:lnSpc>
              <a:spcBef>
                <a:spcPts val="1000"/>
              </a:spcBef>
              <a:spcAft>
                <a:spcPts val="0"/>
              </a:spcAft>
              <a:buNone/>
            </a:pPr>
            <a:r>
              <a:rPr lang="en-US" sz="2400" u="sng" dirty="0"/>
              <a:t>Data Types</a:t>
            </a:r>
            <a:r>
              <a:rPr lang="en-US" sz="2400" dirty="0"/>
              <a:t>:  CAST</a:t>
            </a:r>
            <a:endParaRPr sz="2400" dirty="0"/>
          </a:p>
          <a:p>
            <a:pPr marL="0" lvl="0" indent="0" algn="l" rtl="0">
              <a:lnSpc>
                <a:spcPct val="150000"/>
              </a:lnSpc>
              <a:spcBef>
                <a:spcPts val="1000"/>
              </a:spcBef>
              <a:spcAft>
                <a:spcPts val="0"/>
              </a:spcAft>
              <a:buNone/>
            </a:pPr>
            <a:endParaRPr sz="2400" dirty="0"/>
          </a:p>
        </p:txBody>
      </p:sp>
      <p:sp>
        <p:nvSpPr>
          <p:cNvPr id="243" name="Google Shape;243;p36"/>
          <p:cNvSpPr txBox="1"/>
          <p:nvPr/>
        </p:nvSpPr>
        <p:spPr>
          <a:xfrm>
            <a:off x="7103250" y="6376875"/>
            <a:ext cx="49242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u="sng"/>
              <a:t>Tutorial</a:t>
            </a:r>
            <a:r>
              <a:rPr lang="en-US"/>
              <a:t>:  http://www.mysqltutorial.org/mysql-functions.aspx</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Numeric &amp; Comparison Functions</a:t>
            </a:r>
            <a:endParaRPr sz="4200" dirty="0"/>
          </a:p>
        </p:txBody>
      </p:sp>
      <p:sp>
        <p:nvSpPr>
          <p:cNvPr id="259" name="Google Shape;259;p37"/>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6" name="Google Shape;213;p32">
            <a:extLst>
              <a:ext uri="{FF2B5EF4-FFF2-40B4-BE49-F238E27FC236}">
                <a16:creationId xmlns:a16="http://schemas.microsoft.com/office/drawing/2014/main" id="{2F79EEC9-B518-44E1-884C-C60892D4926D}"/>
              </a:ext>
            </a:extLst>
          </p:cNvPr>
          <p:cNvGraphicFramePr/>
          <p:nvPr>
            <p:extLst>
              <p:ext uri="{D42A27DB-BD31-4B8C-83A1-F6EECF244321}">
                <p14:modId xmlns:p14="http://schemas.microsoft.com/office/powerpoint/2010/main" val="4285761547"/>
              </p:ext>
            </p:extLst>
          </p:nvPr>
        </p:nvGraphicFramePr>
        <p:xfrm>
          <a:off x="413885" y="1838262"/>
          <a:ext cx="11665819" cy="4013260"/>
        </p:xfrm>
        <a:graphic>
          <a:graphicData uri="http://schemas.openxmlformats.org/drawingml/2006/table">
            <a:tbl>
              <a:tblPr firstRow="1" bandRow="1">
                <a:noFill/>
              </a:tblPr>
              <a:tblGrid>
                <a:gridCol w="2363750">
                  <a:extLst>
                    <a:ext uri="{9D8B030D-6E8A-4147-A177-3AD203B41FA5}">
                      <a16:colId xmlns:a16="http://schemas.microsoft.com/office/drawing/2014/main" val="20000"/>
                    </a:ext>
                  </a:extLst>
                </a:gridCol>
                <a:gridCol w="4643443">
                  <a:extLst>
                    <a:ext uri="{9D8B030D-6E8A-4147-A177-3AD203B41FA5}">
                      <a16:colId xmlns:a16="http://schemas.microsoft.com/office/drawing/2014/main" val="20001"/>
                    </a:ext>
                  </a:extLst>
                </a:gridCol>
                <a:gridCol w="4658626">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dirty="0"/>
                        <a:t>Function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FORMAT                     (N, D)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Number N to a format like ‘#,###,###.##’ rounded to “D” decimal places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SELECT FORMAT(12324.2573, 3) = 12,324.257</a:t>
                      </a:r>
                      <a:endParaRPr sz="230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b="0" dirty="0">
                          <a:solidFill>
                            <a:schemeClr val="dk2"/>
                          </a:solidFill>
                        </a:rPr>
                        <a:t>CAST               (value, type)</a:t>
                      </a:r>
                      <a:endParaRPr sz="1900" b="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The CAST() function converts a value               (of any type) into the specified datatype.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SELECT CAST ('150' AS Unsigned)= 150</a:t>
                      </a:r>
                      <a:endParaRPr sz="230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IFNULL                  (expr ,</a:t>
                      </a:r>
                      <a:r>
                        <a:rPr lang="en-US" sz="1900" dirty="0" err="1">
                          <a:solidFill>
                            <a:schemeClr val="dk2"/>
                          </a:solidFill>
                        </a:rPr>
                        <a:t>alt_value</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 specified value if the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IFNULL(NULL, 500) = 500</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a:solidFill>
                            <a:schemeClr val="dk2"/>
                          </a:solidFill>
                        </a:rPr>
                        <a:t>ISNULL(exp)	</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1 or 0 depending on whether an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ISNULL(NULL) = 1</a:t>
                      </a:r>
                      <a:endParaRPr sz="190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COALESCE                (val1,val2,…,</a:t>
                      </a:r>
                      <a:r>
                        <a:rPr lang="en-US" sz="1900" dirty="0" err="1">
                          <a:solidFill>
                            <a:schemeClr val="dk2"/>
                          </a:solidFill>
                        </a:rPr>
                        <a:t>val_n</a:t>
                      </a: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Function returns the first non-null value in a list.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COALESCE(NULL, 'W3Schools.com', NULL, 'Example.com’)= 'W3Schools.com' </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bl>
          </a:graphicData>
        </a:graphic>
      </p:graphicFrame>
      <p:sp>
        <p:nvSpPr>
          <p:cNvPr id="2" name="Rectangle 1">
            <a:extLst>
              <a:ext uri="{FF2B5EF4-FFF2-40B4-BE49-F238E27FC236}">
                <a16:creationId xmlns:a16="http://schemas.microsoft.com/office/drawing/2014/main" id="{47259596-340F-4D60-AFD0-57A122168C19}"/>
              </a:ext>
            </a:extLst>
          </p:cNvPr>
          <p:cNvSpPr/>
          <p:nvPr/>
        </p:nvSpPr>
        <p:spPr>
          <a:xfrm>
            <a:off x="413885" y="5955795"/>
            <a:ext cx="11037075" cy="523220"/>
          </a:xfrm>
          <a:prstGeom prst="rect">
            <a:avLst/>
          </a:prstGeom>
        </p:spPr>
        <p:txBody>
          <a:bodyPr wrap="square">
            <a:spAutoFit/>
          </a:bodyPr>
          <a:lstStyle/>
          <a:p>
            <a:pPr lvl="0">
              <a:buSzPts val="1100"/>
            </a:pPr>
            <a:r>
              <a:rPr lang="en-US" dirty="0"/>
              <a:t>See more numeric functions at:  </a:t>
            </a:r>
            <a:r>
              <a:rPr lang="en-US" u="sng" dirty="0">
                <a:solidFill>
                  <a:schemeClr val="hlink"/>
                </a:solidFill>
                <a:hlinkClick r:id="rId3"/>
              </a:rPr>
              <a:t>https://www.w3resource.com/slides/mysql-mathematical-functions-slides-presentation.php</a:t>
            </a:r>
            <a:endParaRPr lang="en-US" u="sng" dirty="0">
              <a:solidFill>
                <a:schemeClr val="hlink"/>
              </a:solidFill>
            </a:endParaRPr>
          </a:p>
          <a:p>
            <a:pPr>
              <a:buSzPts val="1100"/>
            </a:pPr>
            <a:r>
              <a:rPr lang="en-US" dirty="0"/>
              <a:t>For CAST() data types, see:  </a:t>
            </a:r>
            <a:r>
              <a:rPr lang="en-US" dirty="0">
                <a:hlinkClick r:id="rId3"/>
              </a:rPr>
              <a:t>https://www.w3resource.com/slides/mysql-mathematical-functions-slides-presentation.php</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Ex. Numeric Functions</a:t>
            </a:r>
            <a:endParaRPr sz="4800" dirty="0"/>
          </a:p>
        </p:txBody>
      </p:sp>
      <p:sp>
        <p:nvSpPr>
          <p:cNvPr id="266" name="Google Shape;266;p38"/>
          <p:cNvSpPr txBox="1">
            <a:spLocks noGrp="1"/>
          </p:cNvSpPr>
          <p:nvPr>
            <p:ph type="subTitle" idx="1"/>
          </p:nvPr>
        </p:nvSpPr>
        <p:spPr>
          <a:xfrm>
            <a:off x="345151" y="17306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Fill-in and convert `GNPOld` values in World.Country</a:t>
            </a:r>
            <a:endParaRPr sz="3000"/>
          </a:p>
        </p:txBody>
      </p:sp>
      <p:sp>
        <p:nvSpPr>
          <p:cNvPr id="267" name="Google Shape;267;p38"/>
          <p:cNvSpPr txBox="1"/>
          <p:nvPr/>
        </p:nvSpPr>
        <p:spPr>
          <a:xfrm>
            <a:off x="865325" y="2354250"/>
            <a:ext cx="63273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dirty="0">
                <a:solidFill>
                  <a:schemeClr val="accent1"/>
                </a:solidFill>
                <a:latin typeface="Lato"/>
                <a:ea typeface="Lato"/>
                <a:cs typeface="Lato"/>
                <a:sym typeface="Lato"/>
              </a:rPr>
              <a:t>SQL Query - Undesired Types - Convert Decimal to Integer</a:t>
            </a:r>
            <a:endParaRPr sz="1800" b="1"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a:t>
            </a:r>
            <a:r>
              <a:rPr lang="en-US" sz="1800" b="1" dirty="0">
                <a:solidFill>
                  <a:srgbClr val="1155CC"/>
                </a:solidFill>
                <a:latin typeface="Lato"/>
                <a:ea typeface="Lato"/>
                <a:cs typeface="Lato"/>
                <a:sym typeface="Lato"/>
              </a:rPr>
              <a:t>CONVERT(ROUND(gnpold,0),UNSIGNED) </a:t>
            </a:r>
            <a:r>
              <a:rPr lang="en-US" sz="1800" b="1" dirty="0">
                <a:solidFill>
                  <a:schemeClr val="accent1"/>
                </a:solidFill>
                <a:latin typeface="Lato"/>
                <a:ea typeface="Lato"/>
                <a:cs typeface="Lato"/>
                <a:sym typeface="Lato"/>
              </a:rPr>
              <a:t>AS</a:t>
            </a:r>
            <a:r>
              <a:rPr lang="en-US" sz="1800" dirty="0">
                <a:solidFill>
                  <a:schemeClr val="accent1"/>
                </a:solidFill>
                <a:latin typeface="Lato"/>
                <a:ea typeface="Lato"/>
                <a:cs typeface="Lato"/>
                <a:sym typeface="Lato"/>
              </a:rPr>
              <a:t> gnpold2                       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sp>
        <p:nvSpPr>
          <p:cNvPr id="268" name="Google Shape;268;p38"/>
          <p:cNvSpPr txBox="1"/>
          <p:nvPr/>
        </p:nvSpPr>
        <p:spPr>
          <a:xfrm>
            <a:off x="5415750" y="4872900"/>
            <a:ext cx="68052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dirty="0">
                <a:solidFill>
                  <a:schemeClr val="accent1"/>
                </a:solidFill>
                <a:latin typeface="Lato"/>
                <a:ea typeface="Lato"/>
                <a:cs typeface="Lato"/>
                <a:sym typeface="Lato"/>
              </a:rPr>
              <a:t>SQL Query - Coalesce “0” for Null Values</a:t>
            </a:r>
            <a:endParaRPr sz="1800" b="1"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COALESCE(gnpold,0) as gnpold3                       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269" name="Google Shape;269;p38"/>
          <p:cNvPicPr preferRelativeResize="0"/>
          <p:nvPr/>
        </p:nvPicPr>
        <p:blipFill>
          <a:blip r:embed="rId3">
            <a:alphaModFix/>
          </a:blip>
          <a:stretch>
            <a:fillRect/>
          </a:stretch>
        </p:blipFill>
        <p:spPr>
          <a:xfrm>
            <a:off x="8371550" y="2206875"/>
            <a:ext cx="2575225" cy="2409475"/>
          </a:xfrm>
          <a:prstGeom prst="rect">
            <a:avLst/>
          </a:prstGeom>
          <a:noFill/>
          <a:ln>
            <a:noFill/>
          </a:ln>
        </p:spPr>
      </p:pic>
      <p:cxnSp>
        <p:nvCxnSpPr>
          <p:cNvPr id="270" name="Google Shape;270;p38"/>
          <p:cNvCxnSpPr>
            <a:cxnSpLocks/>
            <a:endCxn id="269" idx="1"/>
          </p:cNvCxnSpPr>
          <p:nvPr/>
        </p:nvCxnSpPr>
        <p:spPr>
          <a:xfrm flipV="1">
            <a:off x="6670307" y="3411613"/>
            <a:ext cx="1701243" cy="207486"/>
          </a:xfrm>
          <a:prstGeom prst="straightConnector1">
            <a:avLst/>
          </a:prstGeom>
          <a:noFill/>
          <a:ln w="9525" cap="flat" cmpd="sng">
            <a:solidFill>
              <a:schemeClr val="dk2"/>
            </a:solidFill>
            <a:prstDash val="solid"/>
            <a:round/>
            <a:headEnd type="none" w="med" len="med"/>
            <a:tailEnd type="triangle" w="med" len="med"/>
          </a:ln>
        </p:spPr>
      </p:cxnSp>
      <p:pic>
        <p:nvPicPr>
          <p:cNvPr id="271" name="Google Shape;271;p38"/>
          <p:cNvPicPr preferRelativeResize="0"/>
          <p:nvPr/>
        </p:nvPicPr>
        <p:blipFill>
          <a:blip r:embed="rId4">
            <a:alphaModFix/>
          </a:blip>
          <a:stretch>
            <a:fillRect/>
          </a:stretch>
        </p:blipFill>
        <p:spPr>
          <a:xfrm>
            <a:off x="1037975" y="4284350"/>
            <a:ext cx="3293959" cy="2409475"/>
          </a:xfrm>
          <a:prstGeom prst="rect">
            <a:avLst/>
          </a:prstGeom>
          <a:noFill/>
          <a:ln>
            <a:noFill/>
          </a:ln>
        </p:spPr>
      </p:pic>
      <p:cxnSp>
        <p:nvCxnSpPr>
          <p:cNvPr id="272" name="Google Shape;272;p38"/>
          <p:cNvCxnSpPr>
            <a:endCxn id="271" idx="3"/>
          </p:cNvCxnSpPr>
          <p:nvPr/>
        </p:nvCxnSpPr>
        <p:spPr>
          <a:xfrm rot="10800000">
            <a:off x="4331934" y="5489088"/>
            <a:ext cx="1076400" cy="179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9"/>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String Formatting Functions</a:t>
            </a:r>
            <a:endParaRPr sz="4200" dirty="0"/>
          </a:p>
        </p:txBody>
      </p:sp>
      <p:sp>
        <p:nvSpPr>
          <p:cNvPr id="278" name="Google Shape;278;p39"/>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5" name="Google Shape;213;p32">
            <a:extLst>
              <a:ext uri="{FF2B5EF4-FFF2-40B4-BE49-F238E27FC236}">
                <a16:creationId xmlns:a16="http://schemas.microsoft.com/office/drawing/2014/main" id="{FC5DBDB8-A68E-40F2-A40F-3834BB3B590C}"/>
              </a:ext>
            </a:extLst>
          </p:cNvPr>
          <p:cNvGraphicFramePr/>
          <p:nvPr>
            <p:extLst>
              <p:ext uri="{D42A27DB-BD31-4B8C-83A1-F6EECF244321}">
                <p14:modId xmlns:p14="http://schemas.microsoft.com/office/powerpoint/2010/main" val="829554483"/>
              </p:ext>
            </p:extLst>
          </p:nvPr>
        </p:nvGraphicFramePr>
        <p:xfrm>
          <a:off x="356010" y="1757237"/>
          <a:ext cx="11665819" cy="5064840"/>
        </p:xfrm>
        <a:graphic>
          <a:graphicData uri="http://schemas.openxmlformats.org/drawingml/2006/table">
            <a:tbl>
              <a:tblPr firstRow="1" bandRow="1">
                <a:noFill/>
              </a:tblPr>
              <a:tblGrid>
                <a:gridCol w="2363750">
                  <a:extLst>
                    <a:ext uri="{9D8B030D-6E8A-4147-A177-3AD203B41FA5}">
                      <a16:colId xmlns:a16="http://schemas.microsoft.com/office/drawing/2014/main" val="20000"/>
                    </a:ext>
                  </a:extLst>
                </a:gridCol>
                <a:gridCol w="4643443">
                  <a:extLst>
                    <a:ext uri="{9D8B030D-6E8A-4147-A177-3AD203B41FA5}">
                      <a16:colId xmlns:a16="http://schemas.microsoft.com/office/drawing/2014/main" val="20001"/>
                    </a:ext>
                  </a:extLst>
                </a:gridCol>
                <a:gridCol w="4658626">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a:t>Function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a:t>Description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a:t>Example</a:t>
                      </a:r>
                      <a:endParaRPr sz="180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a:solidFill>
                            <a:schemeClr val="dk2"/>
                          </a:solidFill>
                        </a:rPr>
                        <a:t>CONCAT                    (Str1,..,StrN)	</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Add two or more strings together</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CONCAT(“Jeremy ”,”T. ”, ”Bergmann”) = ‘Jeremy T. Bergmann’</a:t>
                      </a:r>
                      <a:endParaRPr sz="2300" dirty="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INSTR (</a:t>
                      </a:r>
                      <a:r>
                        <a:rPr lang="en-US" sz="1900" dirty="0" err="1">
                          <a:solidFill>
                            <a:schemeClr val="dk2"/>
                          </a:solidFill>
                        </a:rPr>
                        <a:t>orig</a:t>
                      </a:r>
                      <a:r>
                        <a:rPr lang="en-US" sz="1900" dirty="0">
                          <a:solidFill>
                            <a:schemeClr val="dk2"/>
                          </a:solidFill>
                        </a:rPr>
                        <a:t>, </a:t>
                      </a:r>
                      <a:r>
                        <a:rPr lang="en-US" sz="1900" dirty="0" err="1">
                          <a:solidFill>
                            <a:schemeClr val="dk2"/>
                          </a:solidFill>
                        </a:rPr>
                        <a:t>substr</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an integer which indicates the position of the first occurrence of the </a:t>
                      </a:r>
                      <a:r>
                        <a:rPr lang="en-US" sz="1900" dirty="0" err="1">
                          <a:solidFill>
                            <a:schemeClr val="dk2"/>
                          </a:solidFill>
                        </a:rPr>
                        <a:t>substr</a:t>
                      </a: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INSTR('</a:t>
                      </a:r>
                      <a:r>
                        <a:rPr lang="en-US" sz="1900" dirty="0" err="1">
                          <a:solidFill>
                            <a:schemeClr val="dk2"/>
                          </a:solidFill>
                        </a:rPr>
                        <a:t>myteststring</a:t>
                      </a:r>
                      <a:r>
                        <a:rPr lang="en-US" sz="1900" dirty="0">
                          <a:solidFill>
                            <a:schemeClr val="dk2"/>
                          </a:solidFill>
                        </a:rPr>
                        <a:t>','</a:t>
                      </a:r>
                      <a:r>
                        <a:rPr lang="en-US" sz="1900" dirty="0" err="1">
                          <a:solidFill>
                            <a:schemeClr val="dk2"/>
                          </a:solidFill>
                        </a:rPr>
                        <a:t>st</a:t>
                      </a:r>
                      <a:r>
                        <a:rPr lang="en-US" sz="1900" dirty="0">
                          <a:solidFill>
                            <a:schemeClr val="dk2"/>
                          </a:solidFill>
                        </a:rPr>
                        <a:t>') = 5</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TRIM (expr ,</a:t>
                      </a:r>
                      <a:r>
                        <a:rPr lang="en-US" sz="1900" dirty="0" err="1">
                          <a:solidFill>
                            <a:schemeClr val="dk2"/>
                          </a:solidFill>
                        </a:rPr>
                        <a:t>alt_value</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string after removing all prefixes or suffixes from the given string.</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TRIM(LEADING 'leading' FROM '</a:t>
                      </a:r>
                      <a:r>
                        <a:rPr lang="en-US" sz="1900" dirty="0" err="1">
                          <a:solidFill>
                            <a:schemeClr val="dk2"/>
                          </a:solidFill>
                        </a:rPr>
                        <a:t>leadingtext</a:t>
                      </a:r>
                      <a:r>
                        <a:rPr lang="en-US" sz="1900" dirty="0">
                          <a:solidFill>
                            <a:schemeClr val="dk2"/>
                          </a:solidFill>
                        </a:rPr>
                        <a:t>' ) = ‘text’</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REPLACE (str, find, sub)</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replaces all the occurrences of a substring within a string</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REPLACE('w3resource','ur','r') = ‘w3resorce’ </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LCASE(str), UCASE(str)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converts the characters of a string to lower/upper case characters.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LCASE('MYTESTSTRING') = ‘</a:t>
                      </a:r>
                      <a:r>
                        <a:rPr lang="en-US" sz="1900" dirty="0" err="1">
                          <a:solidFill>
                            <a:schemeClr val="dk2"/>
                          </a:solidFill>
                        </a:rPr>
                        <a:t>myteststring</a:t>
                      </a:r>
                      <a:r>
                        <a:rPr lang="en-US" sz="1900" dirty="0">
                          <a:solidFill>
                            <a:schemeClr val="dk2"/>
                          </a:solidFill>
                        </a:rPr>
                        <a:t>’  </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r h="370850">
                <a:tc>
                  <a:txBody>
                    <a:bodyPr/>
                    <a:lstStyle/>
                    <a:p>
                      <a:pPr marL="0" lvl="0" indent="0" algn="l" rtl="0">
                        <a:spcBef>
                          <a:spcPts val="0"/>
                        </a:spcBef>
                        <a:spcAft>
                          <a:spcPts val="0"/>
                        </a:spcAft>
                        <a:buNone/>
                      </a:pPr>
                      <a:r>
                        <a:rPr lang="en-US" sz="1900">
                          <a:solidFill>
                            <a:schemeClr val="dk2"/>
                          </a:solidFill>
                        </a:rPr>
                        <a:t>LENGTH(str)</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length of a given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LENGTH(‘Bergmann’) = 8</a:t>
                      </a:r>
                      <a:endParaRPr sz="1900" dirty="0">
                        <a:solidFill>
                          <a:schemeClr val="dk2"/>
                        </a:solidFill>
                      </a:endParaRPr>
                    </a:p>
                  </a:txBody>
                  <a:tcPr marL="91450" marR="91450" marT="45725" marB="45725"/>
                </a:tc>
                <a:extLst>
                  <a:ext uri="{0D108BD9-81ED-4DB2-BD59-A6C34878D82A}">
                    <a16:rowId xmlns:a16="http://schemas.microsoft.com/office/drawing/2014/main" val="3705575703"/>
                  </a:ext>
                </a:extLst>
              </a:tr>
              <a:tr h="370850">
                <a:tc>
                  <a:txBody>
                    <a:bodyPr/>
                    <a:lstStyle/>
                    <a:p>
                      <a:pPr marL="0" lvl="0" indent="0" algn="l" rtl="0">
                        <a:spcBef>
                          <a:spcPts val="0"/>
                        </a:spcBef>
                        <a:spcAft>
                          <a:spcPts val="0"/>
                        </a:spcAft>
                        <a:buNone/>
                      </a:pPr>
                      <a:r>
                        <a:rPr lang="en-US" sz="1900" dirty="0">
                          <a:solidFill>
                            <a:schemeClr val="dk2"/>
                          </a:solidFill>
                        </a:rPr>
                        <a:t>SUBSTRING                            (str, start, length)</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Extracts some characters from a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it-IT" sz="1900" dirty="0">
                          <a:solidFill>
                            <a:schemeClr val="dk2"/>
                          </a:solidFill>
                        </a:rPr>
                        <a:t>SUBSTRING('SQL Tutorial', 1, 3) = SQL</a:t>
                      </a:r>
                      <a:endParaRPr sz="1900" dirty="0">
                        <a:solidFill>
                          <a:schemeClr val="dk2"/>
                        </a:solidFill>
                      </a:endParaRPr>
                    </a:p>
                  </a:txBody>
                  <a:tcPr marL="91450" marR="91450" marT="45725" marB="45725"/>
                </a:tc>
                <a:extLst>
                  <a:ext uri="{0D108BD9-81ED-4DB2-BD59-A6C34878D82A}">
                    <a16:rowId xmlns:a16="http://schemas.microsoft.com/office/drawing/2014/main" val="3356699836"/>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Ex. String Functions</a:t>
            </a:r>
            <a:endParaRPr sz="4800"/>
          </a:p>
        </p:txBody>
      </p:sp>
      <p:sp>
        <p:nvSpPr>
          <p:cNvPr id="285" name="Google Shape;285;p40"/>
          <p:cNvSpPr txBox="1">
            <a:spLocks noGrp="1"/>
          </p:cNvSpPr>
          <p:nvPr>
            <p:ph type="subTitle" idx="1"/>
          </p:nvPr>
        </p:nvSpPr>
        <p:spPr>
          <a:xfrm>
            <a:off x="345151" y="17306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Convert USA City &amp; State Names to “City, St.” in World.City</a:t>
            </a:r>
            <a:endParaRPr sz="3000"/>
          </a:p>
        </p:txBody>
      </p:sp>
      <p:sp>
        <p:nvSpPr>
          <p:cNvPr id="286" name="Google Shape;286;p40"/>
          <p:cNvSpPr txBox="1"/>
          <p:nvPr/>
        </p:nvSpPr>
        <p:spPr>
          <a:xfrm>
            <a:off x="169794" y="2259950"/>
            <a:ext cx="6822306"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u="sng" dirty="0">
                <a:solidFill>
                  <a:schemeClr val="bg2"/>
                </a:solidFill>
                <a:latin typeface="Lato"/>
                <a:ea typeface="Lato"/>
                <a:cs typeface="Lato"/>
                <a:sym typeface="Lato"/>
              </a:rPr>
              <a:t>SQL Query </a:t>
            </a:r>
            <a:endParaRPr sz="1800" b="1" u="sng" dirty="0">
              <a:solidFill>
                <a:schemeClr val="bg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SELECT `name` AS city, district AS state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CONCAT(`name`,</a:t>
            </a:r>
            <a:r>
              <a:rPr lang="en-US" sz="2000" dirty="0">
                <a:solidFill>
                  <a:schemeClr val="dk2"/>
                </a:solidFill>
                <a:latin typeface="Roboto Mono"/>
                <a:ea typeface="Roboto Mono"/>
                <a:cs typeface="Roboto Mono"/>
                <a:sym typeface="Roboto Mono"/>
              </a:rPr>
              <a:t> ‘,’</a:t>
            </a:r>
            <a:r>
              <a:rPr lang="en-US" sz="2000" dirty="0">
                <a:solidFill>
                  <a:schemeClr val="dk2"/>
                </a:solidFill>
                <a:latin typeface="Lato"/>
                <a:ea typeface="Lato"/>
                <a:cs typeface="Lato"/>
                <a:sym typeface="Lato"/>
              </a:rPr>
              <a:t>,  district) AS </a:t>
            </a:r>
            <a:r>
              <a:rPr lang="en-US" sz="2000" dirty="0" err="1">
                <a:solidFill>
                  <a:schemeClr val="dk2"/>
                </a:solidFill>
                <a:latin typeface="Lato"/>
                <a:ea typeface="Lato"/>
                <a:cs typeface="Lato"/>
                <a:sym typeface="Lato"/>
              </a:rPr>
              <a:t>city_state_full</a:t>
            </a:r>
            <a:r>
              <a:rPr lang="en-US" sz="2000" dirty="0">
                <a:solidFill>
                  <a:schemeClr val="dk2"/>
                </a:solidFill>
                <a:latin typeface="Lato"/>
                <a:ea typeface="Lato"/>
                <a:cs typeface="Lato"/>
                <a:sym typeface="Lato"/>
              </a:rPr>
              <a:t>,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CASE WHEN district = 'New York’ THEN 'NY’</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WHEN </a:t>
            </a:r>
            <a:r>
              <a:rPr lang="en-US" sz="2000" dirty="0">
                <a:solidFill>
                  <a:srgbClr val="0000FF"/>
                </a:solidFill>
                <a:latin typeface="Lato"/>
                <a:ea typeface="Lato"/>
                <a:cs typeface="Lato"/>
                <a:sym typeface="Lato"/>
              </a:rPr>
              <a:t>INSTR(district,'</a:t>
            </a:r>
            <a:r>
              <a:rPr lang="en-US" sz="2000" dirty="0" err="1">
                <a:solidFill>
                  <a:srgbClr val="0000FF"/>
                </a:solidFill>
                <a:latin typeface="Lato"/>
                <a:ea typeface="Lato"/>
                <a:cs typeface="Lato"/>
                <a:sym typeface="Lato"/>
              </a:rPr>
              <a:t>Tex</a:t>
            </a:r>
            <a:r>
              <a:rPr lang="en-US" sz="2000" dirty="0">
                <a:solidFill>
                  <a:srgbClr val="0000FF"/>
                </a:solidFill>
                <a:latin typeface="Lato"/>
                <a:ea typeface="Lato"/>
                <a:cs typeface="Lato"/>
                <a:sym typeface="Lato"/>
              </a:rPr>
              <a:t>') then 'TX’</a:t>
            </a: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WHEN district = 'Arizona’ THEN                          </a:t>
            </a:r>
            <a:r>
              <a:rPr lang="en-US" sz="2000" dirty="0">
                <a:solidFill>
                  <a:srgbClr val="0000CD"/>
                </a:solidFill>
                <a:latin typeface="Lato"/>
                <a:ea typeface="Lato"/>
                <a:cs typeface="Lato"/>
                <a:sym typeface="Lato"/>
              </a:rPr>
              <a:t>REPLACE(district, 'Arizona', 'AZ’)</a:t>
            </a:r>
          </a:p>
          <a:p>
            <a:pPr>
              <a:lnSpc>
                <a:spcPct val="115000"/>
              </a:lnSpc>
            </a:pPr>
            <a:r>
              <a:rPr lang="en-US" sz="2000" dirty="0">
                <a:solidFill>
                  <a:schemeClr val="dk2"/>
                </a:solidFill>
                <a:latin typeface="Lato"/>
                <a:ea typeface="Lato"/>
                <a:cs typeface="Lato"/>
                <a:sym typeface="Lato"/>
              </a:rPr>
              <a:t>WHEN </a:t>
            </a:r>
            <a:r>
              <a:rPr lang="en-US" sz="2000" dirty="0">
                <a:solidFill>
                  <a:srgbClr val="0000CD"/>
                </a:solidFill>
                <a:latin typeface="Lato"/>
                <a:ea typeface="Lato"/>
                <a:cs typeface="Lato"/>
                <a:sym typeface="Lato"/>
              </a:rPr>
              <a:t>TRIM(LEADING 'Penn’ FROM district) = '</a:t>
            </a:r>
            <a:r>
              <a:rPr lang="en-US" sz="2000" dirty="0" err="1">
                <a:solidFill>
                  <a:srgbClr val="0000CD"/>
                </a:solidFill>
                <a:latin typeface="Lato"/>
                <a:ea typeface="Lato"/>
                <a:cs typeface="Lato"/>
                <a:sym typeface="Lato"/>
              </a:rPr>
              <a:t>sylvania</a:t>
            </a:r>
            <a:r>
              <a:rPr lang="en-US" sz="2000" dirty="0">
                <a:solidFill>
                  <a:srgbClr val="0000CD"/>
                </a:solidFill>
                <a:latin typeface="Lato"/>
                <a:ea typeface="Lato"/>
                <a:cs typeface="Lato"/>
                <a:sym typeface="Lato"/>
              </a:rPr>
              <a:t>’</a:t>
            </a:r>
            <a:r>
              <a:rPr lang="en-US" sz="2000" dirty="0">
                <a:solidFill>
                  <a:srgbClr val="1155CC"/>
                </a:solidFill>
                <a:latin typeface="Lato"/>
                <a:ea typeface="Lato"/>
                <a:cs typeface="Lato"/>
                <a:sym typeface="Lato"/>
              </a:rPr>
              <a:t> </a:t>
            </a:r>
            <a:r>
              <a:rPr lang="en-US" sz="2000" dirty="0">
                <a:solidFill>
                  <a:schemeClr val="dk2"/>
                </a:solidFill>
                <a:latin typeface="Lato"/>
                <a:ea typeface="Lato"/>
                <a:cs typeface="Lato"/>
                <a:sym typeface="Lato"/>
              </a:rPr>
              <a:t>THEN 'PA’</a:t>
            </a:r>
            <a:endParaRPr sz="2000" dirty="0">
              <a:solidFill>
                <a:srgbClr val="0000CD"/>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ELSE </a:t>
            </a:r>
            <a:r>
              <a:rPr lang="en-US" sz="2000" dirty="0">
                <a:solidFill>
                  <a:srgbClr val="0000FF"/>
                </a:solidFill>
                <a:latin typeface="Lato"/>
                <a:ea typeface="Lato"/>
                <a:cs typeface="Lato"/>
                <a:sym typeface="Lato"/>
              </a:rPr>
              <a:t>UPPER(LEFT(district,2)) </a:t>
            </a:r>
            <a:r>
              <a:rPr lang="en-US" sz="2000" dirty="0">
                <a:solidFill>
                  <a:schemeClr val="dk2"/>
                </a:solidFill>
                <a:latin typeface="Lato"/>
                <a:ea typeface="Lato"/>
                <a:cs typeface="Lato"/>
                <a:sym typeface="Lato"/>
              </a:rPr>
              <a:t>END AS </a:t>
            </a:r>
            <a:r>
              <a:rPr lang="en-US" sz="2000" dirty="0" err="1">
                <a:solidFill>
                  <a:schemeClr val="dk2"/>
                </a:solidFill>
                <a:latin typeface="Lato"/>
                <a:ea typeface="Lato"/>
                <a:cs typeface="Lato"/>
                <a:sym typeface="Lato"/>
              </a:rPr>
              <a:t>state_abbrev</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FROM </a:t>
            </a:r>
            <a:r>
              <a:rPr lang="en-US" sz="2000" dirty="0" err="1">
                <a:solidFill>
                  <a:schemeClr val="dk2"/>
                </a:solidFill>
                <a:latin typeface="Lato"/>
                <a:ea typeface="Lato"/>
                <a:cs typeface="Lato"/>
                <a:sym typeface="Lato"/>
              </a:rPr>
              <a:t>world.city</a:t>
            </a:r>
            <a:r>
              <a:rPr lang="en-US" sz="2000" dirty="0">
                <a:solidFill>
                  <a:schemeClr val="dk2"/>
                </a:solidFill>
                <a:latin typeface="Lato"/>
                <a:ea typeface="Lato"/>
                <a:cs typeface="Lato"/>
                <a:sym typeface="Lato"/>
              </a:rPr>
              <a:t> AS a  </a:t>
            </a: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WHERE </a:t>
            </a:r>
            <a:r>
              <a:rPr lang="en-US" sz="2000" dirty="0" err="1">
                <a:solidFill>
                  <a:schemeClr val="dk2"/>
                </a:solidFill>
                <a:latin typeface="Lato"/>
                <a:ea typeface="Lato"/>
                <a:cs typeface="Lato"/>
                <a:sym typeface="Lato"/>
              </a:rPr>
              <a:t>a.CountryCode</a:t>
            </a:r>
            <a:r>
              <a:rPr lang="en-US" sz="2000" dirty="0">
                <a:solidFill>
                  <a:schemeClr val="dk2"/>
                </a:solidFill>
                <a:latin typeface="Lato"/>
                <a:ea typeface="Lato"/>
                <a:cs typeface="Lato"/>
                <a:sym typeface="Lato"/>
              </a:rPr>
              <a:t>='USA'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2" name="Picture 1">
            <a:extLst>
              <a:ext uri="{FF2B5EF4-FFF2-40B4-BE49-F238E27FC236}">
                <a16:creationId xmlns:a16="http://schemas.microsoft.com/office/drawing/2014/main" id="{91CF774F-BC78-4044-9F91-EE2A0BED3AB0}"/>
              </a:ext>
            </a:extLst>
          </p:cNvPr>
          <p:cNvPicPr>
            <a:picLocks noChangeAspect="1"/>
          </p:cNvPicPr>
          <p:nvPr/>
        </p:nvPicPr>
        <p:blipFill>
          <a:blip r:embed="rId3"/>
          <a:stretch>
            <a:fillRect/>
          </a:stretch>
        </p:blipFill>
        <p:spPr>
          <a:xfrm>
            <a:off x="6992100" y="3074925"/>
            <a:ext cx="4478425" cy="286487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1"/>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Date Formatting Functions</a:t>
            </a:r>
            <a:endParaRPr sz="4200" dirty="0"/>
          </a:p>
        </p:txBody>
      </p:sp>
      <p:sp>
        <p:nvSpPr>
          <p:cNvPr id="293" name="Google Shape;293;p41"/>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5" name="Google Shape;213;p32">
            <a:extLst>
              <a:ext uri="{FF2B5EF4-FFF2-40B4-BE49-F238E27FC236}">
                <a16:creationId xmlns:a16="http://schemas.microsoft.com/office/drawing/2014/main" id="{CB68B704-6E91-4610-B81C-2A22E9E0FC6F}"/>
              </a:ext>
            </a:extLst>
          </p:cNvPr>
          <p:cNvGraphicFramePr/>
          <p:nvPr>
            <p:extLst>
              <p:ext uri="{D42A27DB-BD31-4B8C-83A1-F6EECF244321}">
                <p14:modId xmlns:p14="http://schemas.microsoft.com/office/powerpoint/2010/main" val="1020669899"/>
              </p:ext>
            </p:extLst>
          </p:nvPr>
        </p:nvGraphicFramePr>
        <p:xfrm>
          <a:off x="257835" y="1418055"/>
          <a:ext cx="11665819" cy="5354400"/>
        </p:xfrm>
        <a:graphic>
          <a:graphicData uri="http://schemas.openxmlformats.org/drawingml/2006/table">
            <a:tbl>
              <a:tblPr firstRow="1" bandRow="1">
                <a:noFill/>
              </a:tblPr>
              <a:tblGrid>
                <a:gridCol w="2184423">
                  <a:extLst>
                    <a:ext uri="{9D8B030D-6E8A-4147-A177-3AD203B41FA5}">
                      <a16:colId xmlns:a16="http://schemas.microsoft.com/office/drawing/2014/main" val="20000"/>
                    </a:ext>
                  </a:extLst>
                </a:gridCol>
                <a:gridCol w="5023413">
                  <a:extLst>
                    <a:ext uri="{9D8B030D-6E8A-4147-A177-3AD203B41FA5}">
                      <a16:colId xmlns:a16="http://schemas.microsoft.com/office/drawing/2014/main" val="20001"/>
                    </a:ext>
                  </a:extLst>
                </a:gridCol>
                <a:gridCol w="4457983">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a:t>Function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CURDATE()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current date in 'YYYY-MM-DD' format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CURDATE() = '2019-07-22'</a:t>
                      </a:r>
                      <a:endParaRPr sz="1900" dirty="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CURRENT_TIMESTAMP()</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current date and time in ‘YYYY-MM-DD HH:MM:SS’ format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CURRENT_TIMESTAMP() =                    ‘2019-07-22 13:41:53’</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HOUR(time)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 specified value if the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HOUR(CURRENT_TIMESTAMP()) = 13</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DATEDIFF                     (date1, date2)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number of days between two dates or datetimes (using only date portion)</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DATEDIFF(CURDATE(), ‘1999-12-31’) = 7143</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DAYOFWEEK (date)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weekday number (1 for Sunday, 2 for Monday, …… ,7 for Saturday)</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DAYOFWEEK(CURDATE()) = 2</a:t>
                      </a:r>
                      <a:endParaRPr sz="1900">
                        <a:solidFill>
                          <a:schemeClr val="dk2"/>
                        </a:solidFill>
                      </a:endParaRPr>
                    </a:p>
                  </a:txBody>
                  <a:tcPr marL="91450" marR="91450" marT="45725" marB="45725"/>
                </a:tc>
                <a:extLst>
                  <a:ext uri="{0D108BD9-81ED-4DB2-BD59-A6C34878D82A}">
                    <a16:rowId xmlns:a16="http://schemas.microsoft.com/office/drawing/2014/main" val="10005"/>
                  </a:ext>
                </a:extLst>
              </a:tr>
              <a:tr h="370850">
                <a:tc>
                  <a:txBody>
                    <a:bodyPr/>
                    <a:lstStyle/>
                    <a:p>
                      <a:pPr marL="0" lvl="0" indent="0" algn="l" rtl="0">
                        <a:spcBef>
                          <a:spcPts val="0"/>
                        </a:spcBef>
                        <a:spcAft>
                          <a:spcPts val="0"/>
                        </a:spcAft>
                        <a:buNone/>
                      </a:pPr>
                      <a:r>
                        <a:rPr lang="en-US" sz="1900" dirty="0">
                          <a:solidFill>
                            <a:schemeClr val="dk2"/>
                          </a:solidFill>
                        </a:rPr>
                        <a:t>DAY(date), MONTH(date), </a:t>
                      </a:r>
                      <a:endParaRPr sz="1900" dirty="0">
                        <a:solidFill>
                          <a:schemeClr val="dk2"/>
                        </a:solidFill>
                      </a:endParaRPr>
                    </a:p>
                    <a:p>
                      <a:pPr marL="0" lvl="0" indent="0" algn="l" rtl="0">
                        <a:spcBef>
                          <a:spcPts val="0"/>
                        </a:spcBef>
                        <a:spcAft>
                          <a:spcPts val="0"/>
                        </a:spcAft>
                        <a:buNone/>
                      </a:pPr>
                      <a:r>
                        <a:rPr lang="en-US" sz="1900" dirty="0">
                          <a:solidFill>
                            <a:schemeClr val="dk2"/>
                          </a:solidFill>
                        </a:rPr>
                        <a:t>YEAR(date)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 the day of the month/month of year/calendar year of the input 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DAY('2008-05-15') = 15                   MONTH('2008-05-15') = 5</a:t>
                      </a:r>
                      <a:endParaRPr sz="1900" dirty="0">
                        <a:solidFill>
                          <a:schemeClr val="dk2"/>
                        </a:solidFill>
                      </a:endParaRPr>
                    </a:p>
                    <a:p>
                      <a:pPr marL="0" lvl="0" indent="0" algn="l" rtl="0">
                        <a:spcBef>
                          <a:spcPts val="0"/>
                        </a:spcBef>
                        <a:spcAft>
                          <a:spcPts val="0"/>
                        </a:spcAft>
                        <a:buNone/>
                      </a:pPr>
                      <a:r>
                        <a:rPr lang="en-US" sz="1900" dirty="0">
                          <a:solidFill>
                            <a:schemeClr val="dk2"/>
                          </a:solidFill>
                        </a:rPr>
                        <a:t>YEAR('2008-05-15') = 2008</a:t>
                      </a:r>
                      <a:endParaRPr sz="1900" dirty="0">
                        <a:solidFill>
                          <a:schemeClr val="dk2"/>
                        </a:solidFill>
                      </a:endParaRPr>
                    </a:p>
                  </a:txBody>
                  <a:tcPr marL="91450" marR="91450" marT="45725" marB="45725"/>
                </a:tc>
                <a:extLst>
                  <a:ext uri="{0D108BD9-81ED-4DB2-BD59-A6C34878D82A}">
                    <a16:rowId xmlns:a16="http://schemas.microsoft.com/office/drawing/2014/main" val="3705575703"/>
                  </a:ext>
                </a:extLst>
              </a:tr>
              <a:tr h="370850">
                <a:tc>
                  <a:txBody>
                    <a:bodyPr/>
                    <a:lstStyle/>
                    <a:p>
                      <a:pPr marL="0" lvl="0" indent="0" algn="l" rtl="0">
                        <a:spcBef>
                          <a:spcPts val="0"/>
                        </a:spcBef>
                        <a:spcAft>
                          <a:spcPts val="0"/>
                        </a:spcAft>
                        <a:buNone/>
                      </a:pPr>
                      <a:r>
                        <a:rPr lang="en-US" sz="1900" dirty="0">
                          <a:solidFill>
                            <a:schemeClr val="dk2"/>
                          </a:solidFill>
                        </a:rPr>
                        <a:t>CURDATE()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returns the current date in 'YYYY-MM-DD' format</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CURDATE() = '2019-07-22'</a:t>
                      </a:r>
                      <a:endParaRPr sz="1900" dirty="0">
                        <a:solidFill>
                          <a:schemeClr val="dk2"/>
                        </a:solidFill>
                      </a:endParaRPr>
                    </a:p>
                  </a:txBody>
                  <a:tcPr marL="91450" marR="91450" marT="45725" marB="45725"/>
                </a:tc>
                <a:extLst>
                  <a:ext uri="{0D108BD9-81ED-4DB2-BD59-A6C34878D82A}">
                    <a16:rowId xmlns:a16="http://schemas.microsoft.com/office/drawing/2014/main" val="3356699836"/>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42"/>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Ex. Date Functions</a:t>
            </a:r>
            <a:endParaRPr sz="4800" dirty="0"/>
          </a:p>
        </p:txBody>
      </p:sp>
      <p:sp>
        <p:nvSpPr>
          <p:cNvPr id="300" name="Google Shape;300;p42"/>
          <p:cNvSpPr txBox="1">
            <a:spLocks noGrp="1"/>
          </p:cNvSpPr>
          <p:nvPr>
            <p:ph type="subTitle" idx="1"/>
          </p:nvPr>
        </p:nvSpPr>
        <p:spPr>
          <a:xfrm>
            <a:off x="143625" y="1730600"/>
            <a:ext cx="118644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Get the number of years since each country’s independence </a:t>
            </a:r>
            <a:endParaRPr sz="3000"/>
          </a:p>
        </p:txBody>
      </p:sp>
      <p:sp>
        <p:nvSpPr>
          <p:cNvPr id="301" name="Google Shape;301;p42"/>
          <p:cNvSpPr txBox="1"/>
          <p:nvPr/>
        </p:nvSpPr>
        <p:spPr>
          <a:xfrm>
            <a:off x="578074" y="2447175"/>
            <a:ext cx="7443181"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u="sng" dirty="0">
                <a:solidFill>
                  <a:schemeClr val="bg2"/>
                </a:solidFill>
                <a:latin typeface="Lato"/>
                <a:ea typeface="Lato"/>
                <a:cs typeface="Lato"/>
                <a:sym typeface="Lato"/>
              </a:rPr>
              <a:t>SQL Query</a:t>
            </a:r>
            <a:endParaRPr sz="1800" b="1" u="sng" dirty="0">
              <a:solidFill>
                <a:schemeClr val="bg2"/>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a:t>
            </a:r>
            <a:r>
              <a:rPr lang="en-US" sz="1800" dirty="0">
                <a:solidFill>
                  <a:srgbClr val="0000CD"/>
                </a:solidFill>
                <a:latin typeface="Lato"/>
                <a:ea typeface="Lato"/>
                <a:cs typeface="Lato"/>
                <a:sym typeface="Lato"/>
              </a:rPr>
              <a:t>YEAR(CURDATE())</a:t>
            </a:r>
            <a:r>
              <a:rPr lang="en-US" sz="1800" dirty="0">
                <a:solidFill>
                  <a:schemeClr val="accent1"/>
                </a:solidFill>
                <a:latin typeface="Lato"/>
                <a:ea typeface="Lato"/>
                <a:cs typeface="Lato"/>
                <a:sym typeface="Lato"/>
              </a:rPr>
              <a:t> AS </a:t>
            </a:r>
            <a:r>
              <a:rPr lang="en-US" sz="1800" dirty="0" err="1">
                <a:solidFill>
                  <a:schemeClr val="accent1"/>
                </a:solidFill>
                <a:latin typeface="Lato"/>
                <a:ea typeface="Lato"/>
                <a:cs typeface="Lato"/>
                <a:sym typeface="Lato"/>
              </a:rPr>
              <a:t>curr_year</a:t>
            </a:r>
            <a:r>
              <a:rPr lang="en-US" sz="1800" dirty="0">
                <a:solidFill>
                  <a:schemeClr val="accent1"/>
                </a:solidFill>
                <a:latin typeface="Lato"/>
                <a:ea typeface="Lato"/>
                <a:cs typeface="Lato"/>
                <a:sym typeface="Lato"/>
              </a:rPr>
              <a:t>, </a:t>
            </a:r>
            <a:r>
              <a:rPr lang="en-US" sz="1800" dirty="0" err="1">
                <a:solidFill>
                  <a:schemeClr val="accent1"/>
                </a:solidFill>
                <a:latin typeface="Lato"/>
                <a:ea typeface="Lato"/>
                <a:cs typeface="Lato"/>
                <a:sym typeface="Lato"/>
              </a:rPr>
              <a:t>indepyear</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CASE WHEN </a:t>
            </a:r>
            <a:r>
              <a:rPr lang="en-US" sz="1800" dirty="0" err="1">
                <a:solidFill>
                  <a:schemeClr val="accent1"/>
                </a:solidFill>
                <a:latin typeface="Lato"/>
                <a:ea typeface="Lato"/>
                <a:cs typeface="Lato"/>
                <a:sym typeface="Lato"/>
              </a:rPr>
              <a:t>indepyear</a:t>
            </a:r>
            <a:r>
              <a:rPr lang="en-US" sz="1800" dirty="0">
                <a:solidFill>
                  <a:schemeClr val="accent1"/>
                </a:solidFill>
                <a:latin typeface="Lato"/>
                <a:ea typeface="Lato"/>
                <a:cs typeface="Lato"/>
                <a:sym typeface="Lato"/>
              </a:rPr>
              <a:t> IS NULL THEN 0</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ELSE YEAR</a:t>
            </a:r>
            <a:r>
              <a:rPr lang="en-US" sz="1800" dirty="0">
                <a:solidFill>
                  <a:srgbClr val="0000CD"/>
                </a:solidFill>
                <a:latin typeface="Lato"/>
                <a:ea typeface="Lato"/>
                <a:cs typeface="Lato"/>
                <a:sym typeface="Lato"/>
              </a:rPr>
              <a:t>(CURDATE())-</a:t>
            </a:r>
            <a:r>
              <a:rPr lang="en-US" sz="1800" dirty="0" err="1">
                <a:solidFill>
                  <a:srgbClr val="0000CD"/>
                </a:solidFill>
                <a:latin typeface="Lato"/>
                <a:ea typeface="Lato"/>
                <a:cs typeface="Lato"/>
                <a:sym typeface="Lato"/>
              </a:rPr>
              <a:t>indepyear</a:t>
            </a:r>
            <a:r>
              <a:rPr lang="en-US" sz="1800" dirty="0">
                <a:solidFill>
                  <a:schemeClr val="accent1"/>
                </a:solidFill>
                <a:latin typeface="Lato"/>
                <a:ea typeface="Lato"/>
                <a:cs typeface="Lato"/>
                <a:sym typeface="Lato"/>
              </a:rPr>
              <a:t> END AS </a:t>
            </a:r>
            <a:r>
              <a:rPr lang="en-US" sz="1800" dirty="0" err="1">
                <a:solidFill>
                  <a:schemeClr val="accent1"/>
                </a:solidFill>
                <a:latin typeface="Lato"/>
                <a:ea typeface="Lato"/>
                <a:cs typeface="Lato"/>
                <a:sym typeface="Lato"/>
              </a:rPr>
              <a:t>years_ind</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302" name="Google Shape;302;p42"/>
          <p:cNvPicPr preferRelativeResize="0"/>
          <p:nvPr/>
        </p:nvPicPr>
        <p:blipFill>
          <a:blip r:embed="rId3">
            <a:alphaModFix/>
          </a:blip>
          <a:stretch>
            <a:fillRect/>
          </a:stretch>
        </p:blipFill>
        <p:spPr>
          <a:xfrm>
            <a:off x="6369301" y="3656372"/>
            <a:ext cx="5244625" cy="2730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11289" y="609600"/>
            <a:ext cx="1220329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Review: Class 4 – Joining &amp; Merging Data</a:t>
            </a:r>
            <a:endParaRPr sz="4800" dirty="0"/>
          </a:p>
        </p:txBody>
      </p:sp>
      <p:sp>
        <p:nvSpPr>
          <p:cNvPr id="200" name="Google Shape;200;p30"/>
          <p:cNvSpPr txBox="1"/>
          <p:nvPr/>
        </p:nvSpPr>
        <p:spPr>
          <a:xfrm>
            <a:off x="220522" y="1832178"/>
            <a:ext cx="11971477" cy="3608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500"/>
              </a:spcBef>
              <a:spcAft>
                <a:spcPts val="0"/>
              </a:spcAft>
              <a:buNone/>
            </a:pPr>
            <a:r>
              <a:rPr lang="en-US" sz="2400" b="1" u="sng" dirty="0"/>
              <a:t>Joining &amp; Merging Data </a:t>
            </a:r>
            <a:endParaRPr sz="2400" dirty="0"/>
          </a:p>
          <a:p>
            <a:pPr>
              <a:lnSpc>
                <a:spcPct val="115000"/>
              </a:lnSpc>
              <a:spcBef>
                <a:spcPts val="600"/>
              </a:spcBef>
              <a:spcAft>
                <a:spcPts val="600"/>
              </a:spcAft>
            </a:pPr>
            <a:r>
              <a:rPr lang="en-US" sz="2400" u="sng" dirty="0"/>
              <a:t>Joining Data - inner, outer and left</a:t>
            </a:r>
            <a:r>
              <a:rPr lang="en-US" sz="2400" dirty="0"/>
              <a:t>             </a:t>
            </a:r>
            <a:r>
              <a:rPr lang="en-US" sz="2400" u="sng" dirty="0"/>
              <a:t>Merging/Appending Data – Union/Union All</a:t>
            </a:r>
          </a:p>
          <a:p>
            <a:pPr marL="0" lvl="0" indent="0" algn="l" rtl="0">
              <a:lnSpc>
                <a:spcPct val="115000"/>
              </a:lnSpc>
              <a:spcBef>
                <a:spcPts val="600"/>
              </a:spcBef>
              <a:spcAft>
                <a:spcPts val="600"/>
              </a:spcAft>
              <a:buNone/>
            </a:pPr>
            <a:endParaRPr lang="en-US" sz="2400" dirty="0"/>
          </a:p>
          <a:p>
            <a:pPr marL="0" lvl="0" indent="0" algn="l" rtl="0">
              <a:lnSpc>
                <a:spcPct val="115000"/>
              </a:lnSpc>
              <a:spcBef>
                <a:spcPts val="600"/>
              </a:spcBef>
              <a:spcAft>
                <a:spcPts val="600"/>
              </a:spcAft>
              <a:buNone/>
            </a:pPr>
            <a:r>
              <a:rPr lang="en-US" sz="2400" dirty="0"/>
              <a:t> </a:t>
            </a:r>
            <a:endParaRPr sz="2400" dirty="0"/>
          </a:p>
        </p:txBody>
      </p:sp>
      <p:pic>
        <p:nvPicPr>
          <p:cNvPr id="5" name="Picture 4">
            <a:extLst>
              <a:ext uri="{FF2B5EF4-FFF2-40B4-BE49-F238E27FC236}">
                <a16:creationId xmlns:a16="http://schemas.microsoft.com/office/drawing/2014/main" id="{B8D909CA-EA2D-4E39-8E60-7C6B6FEC8725}"/>
              </a:ext>
            </a:extLst>
          </p:cNvPr>
          <p:cNvPicPr>
            <a:picLocks noChangeAspect="1"/>
          </p:cNvPicPr>
          <p:nvPr/>
        </p:nvPicPr>
        <p:blipFill>
          <a:blip r:embed="rId3"/>
          <a:stretch>
            <a:fillRect/>
          </a:stretch>
        </p:blipFill>
        <p:spPr>
          <a:xfrm>
            <a:off x="5811837" y="3187347"/>
            <a:ext cx="6257925" cy="2876550"/>
          </a:xfrm>
          <a:prstGeom prst="rect">
            <a:avLst/>
          </a:prstGeom>
        </p:spPr>
      </p:pic>
      <p:pic>
        <p:nvPicPr>
          <p:cNvPr id="6" name="Picture 5">
            <a:extLst>
              <a:ext uri="{FF2B5EF4-FFF2-40B4-BE49-F238E27FC236}">
                <a16:creationId xmlns:a16="http://schemas.microsoft.com/office/drawing/2014/main" id="{87D65709-38D8-43FE-8842-D4FE68BA9BD6}"/>
              </a:ext>
            </a:extLst>
          </p:cNvPr>
          <p:cNvPicPr>
            <a:picLocks noChangeAspect="1"/>
          </p:cNvPicPr>
          <p:nvPr/>
        </p:nvPicPr>
        <p:blipFill>
          <a:blip r:embed="rId4"/>
          <a:stretch>
            <a:fillRect/>
          </a:stretch>
        </p:blipFill>
        <p:spPr>
          <a:xfrm>
            <a:off x="220522" y="3118947"/>
            <a:ext cx="5374217" cy="3198154"/>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7"/>
          <p:cNvSpPr txBox="1">
            <a:spLocks noGrp="1"/>
          </p:cNvSpPr>
          <p:nvPr>
            <p:ph type="ctrTitle"/>
          </p:nvPr>
        </p:nvSpPr>
        <p:spPr>
          <a:xfrm>
            <a:off x="972825" y="697317"/>
            <a:ext cx="10250700" cy="2219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dirty="0"/>
              <a:t>Common SQL Errors</a:t>
            </a:r>
            <a:endParaRPr dirty="0"/>
          </a:p>
        </p:txBody>
      </p:sp>
      <p:sp>
        <p:nvSpPr>
          <p:cNvPr id="261" name="Google Shape;261;p37"/>
          <p:cNvSpPr txBox="1"/>
          <p:nvPr/>
        </p:nvSpPr>
        <p:spPr>
          <a:xfrm>
            <a:off x="310575" y="1986844"/>
            <a:ext cx="5166947" cy="4197191"/>
          </a:xfrm>
          <a:prstGeom prst="rect">
            <a:avLst/>
          </a:prstGeom>
          <a:noFill/>
          <a:ln>
            <a:noFill/>
          </a:ln>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endParaRPr sz="1800" b="1" u="sng" dirty="0">
              <a:latin typeface="Lato" panose="020B0604020202020204" charset="0"/>
            </a:endParaRPr>
          </a:p>
          <a:p>
            <a:pPr marL="285750" lvl="0" indent="-285750" algn="l" rtl="0">
              <a:spcBef>
                <a:spcPts val="0"/>
              </a:spcBef>
              <a:spcAft>
                <a:spcPts val="0"/>
              </a:spcAft>
              <a:buFont typeface="Arial" panose="020B0604020202020204" pitchFamily="34" charset="0"/>
              <a:buChar char="•"/>
            </a:pPr>
            <a:r>
              <a:rPr lang="en-US" sz="1800" dirty="0">
                <a:latin typeface="Lato" panose="020B0604020202020204" charset="0"/>
              </a:rPr>
              <a:t>Spelling – Table, Column, Value</a:t>
            </a:r>
            <a:endParaRPr sz="1800" dirty="0">
              <a:latin typeface="Lato" panose="020B0604020202020204" charset="0"/>
            </a:endParaRPr>
          </a:p>
          <a:p>
            <a:pPr marL="285750" lvl="0" indent="-285750" algn="l" rtl="0">
              <a:spcBef>
                <a:spcPts val="0"/>
              </a:spcBef>
              <a:spcAft>
                <a:spcPts val="0"/>
              </a:spcAft>
              <a:buFont typeface="Arial" panose="020B0604020202020204" pitchFamily="34" charset="0"/>
              <a:buChar char="•"/>
            </a:pPr>
            <a:endParaRPr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Quotes - SINGLE (' '), DOUBLE (" "), and BACKTICKS (` `)</a:t>
            </a:r>
          </a:p>
          <a:p>
            <a:pPr marL="285750" lvl="0" indent="-285750">
              <a:buFont typeface="Arial" panose="020B0604020202020204" pitchFamily="34" charset="0"/>
              <a:buChar char="•"/>
            </a:pPr>
            <a:endParaRPr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DATA TYPES – Ex. Integer as VARCHAR</a:t>
            </a:r>
          </a:p>
          <a:p>
            <a:pPr lvl="0"/>
            <a:endParaRPr sz="1800" dirty="0">
              <a:latin typeface="Lato" panose="020B0604020202020204" charset="0"/>
            </a:endParaRPr>
          </a:p>
          <a:p>
            <a:pPr marL="285750" lvl="0" indent="-285750" algn="l" rtl="0">
              <a:spcBef>
                <a:spcPts val="0"/>
              </a:spcBef>
              <a:spcAft>
                <a:spcPts val="0"/>
              </a:spcAft>
              <a:buFont typeface="Arial" panose="020B0604020202020204" pitchFamily="34" charset="0"/>
              <a:buChar char="•"/>
            </a:pPr>
            <a:r>
              <a:rPr lang="en-US" sz="1800" dirty="0">
                <a:latin typeface="Lato" panose="020B0604020202020204" charset="0"/>
              </a:rPr>
              <a:t>Order of SQL Clauses (from lecture 1)</a:t>
            </a:r>
          </a:p>
          <a:p>
            <a:pPr marL="285750" lvl="0" indent="-285750" algn="l" rtl="0">
              <a:spcBef>
                <a:spcPts val="0"/>
              </a:spcBef>
              <a:spcAft>
                <a:spcPts val="0"/>
              </a:spcAft>
              <a:buFont typeface="Arial" panose="020B0604020202020204" pitchFamily="34" charset="0"/>
              <a:buChar char="•"/>
            </a:pPr>
            <a:endParaRPr lang="en-US"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JOINING ON THE WRONG COLUMN</a:t>
            </a:r>
          </a:p>
          <a:p>
            <a:pPr marL="285750" lvl="0" indent="-285750">
              <a:buFont typeface="Arial" panose="020B0604020202020204" pitchFamily="34" charset="0"/>
              <a:buChar char="•"/>
            </a:pPr>
            <a:endParaRPr lang="en-US"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OVER FILTERING (WHERE Clause)</a:t>
            </a:r>
          </a:p>
          <a:p>
            <a:pPr lvl="0"/>
            <a:endParaRPr lang="en-US" sz="1800" dirty="0">
              <a:latin typeface="Lato" panose="020B0604020202020204" charset="0"/>
            </a:endParaRPr>
          </a:p>
          <a:p>
            <a:pPr marL="285750" lvl="0" indent="-285750">
              <a:buFont typeface="Arial" panose="020B0604020202020204" pitchFamily="34" charset="0"/>
              <a:buChar char="•"/>
            </a:pPr>
            <a:endParaRPr sz="1800" dirty="0">
              <a:latin typeface="Lato" panose="020B0604020202020204" charset="0"/>
            </a:endParaRPr>
          </a:p>
        </p:txBody>
      </p:sp>
      <p:pic>
        <p:nvPicPr>
          <p:cNvPr id="3" name="Picture 2" descr="A screenshot of a cell phone&#10;&#10;Description automatically generated">
            <a:extLst>
              <a:ext uri="{FF2B5EF4-FFF2-40B4-BE49-F238E27FC236}">
                <a16:creationId xmlns:a16="http://schemas.microsoft.com/office/drawing/2014/main" id="{8DE47AFE-8597-430B-84B3-C76B2ADB6DA0}"/>
              </a:ext>
            </a:extLst>
          </p:cNvPr>
          <p:cNvPicPr>
            <a:picLocks noChangeAspect="1"/>
          </p:cNvPicPr>
          <p:nvPr/>
        </p:nvPicPr>
        <p:blipFill>
          <a:blip r:embed="rId3"/>
          <a:stretch>
            <a:fillRect/>
          </a:stretch>
        </p:blipFill>
        <p:spPr>
          <a:xfrm>
            <a:off x="5309015" y="2121763"/>
            <a:ext cx="6788752" cy="4062272"/>
          </a:xfrm>
          <a:prstGeom prst="rect">
            <a:avLst/>
          </a:prstGeom>
        </p:spPr>
      </p:pic>
      <p:sp>
        <p:nvSpPr>
          <p:cNvPr id="4" name="Rectangle 3">
            <a:extLst>
              <a:ext uri="{FF2B5EF4-FFF2-40B4-BE49-F238E27FC236}">
                <a16:creationId xmlns:a16="http://schemas.microsoft.com/office/drawing/2014/main" id="{C26BD39D-A2A7-435A-AF7D-2F79B4AAB602}"/>
              </a:ext>
            </a:extLst>
          </p:cNvPr>
          <p:cNvSpPr/>
          <p:nvPr/>
        </p:nvSpPr>
        <p:spPr>
          <a:xfrm>
            <a:off x="7174863" y="1762955"/>
            <a:ext cx="3225563" cy="307777"/>
          </a:xfrm>
          <a:prstGeom prst="rect">
            <a:avLst/>
          </a:prstGeom>
        </p:spPr>
        <p:txBody>
          <a:bodyPr wrap="none">
            <a:spAutoFit/>
          </a:bodyPr>
          <a:lstStyle/>
          <a:p>
            <a:pPr lvl="0"/>
            <a:r>
              <a:rPr lang="en-US" b="1" u="sng" dirty="0"/>
              <a:t>JOINING ON THE WRONG COLUMN</a:t>
            </a:r>
          </a:p>
        </p:txBody>
      </p:sp>
      <p:sp>
        <p:nvSpPr>
          <p:cNvPr id="5" name="Rectangle 4">
            <a:extLst>
              <a:ext uri="{FF2B5EF4-FFF2-40B4-BE49-F238E27FC236}">
                <a16:creationId xmlns:a16="http://schemas.microsoft.com/office/drawing/2014/main" id="{BC6128E9-7BE0-496D-B14D-06628A9C3729}"/>
              </a:ext>
            </a:extLst>
          </p:cNvPr>
          <p:cNvSpPr/>
          <p:nvPr/>
        </p:nvSpPr>
        <p:spPr>
          <a:xfrm>
            <a:off x="391598" y="6235066"/>
            <a:ext cx="7217040" cy="523220"/>
          </a:xfrm>
          <a:prstGeom prst="rect">
            <a:avLst/>
          </a:prstGeom>
        </p:spPr>
        <p:txBody>
          <a:bodyPr wrap="none">
            <a:spAutoFit/>
          </a:bodyPr>
          <a:lstStyle/>
          <a:p>
            <a:r>
              <a:rPr lang="fr-FR" dirty="0"/>
              <a:t>Source: </a:t>
            </a:r>
            <a:r>
              <a:rPr lang="fr-FR" dirty="0">
                <a:hlinkClick r:id="rId4"/>
              </a:rPr>
              <a:t>https://datapractices.org/courseware/2_7.html</a:t>
            </a:r>
            <a:endParaRPr lang="fr-FR" dirty="0"/>
          </a:p>
          <a:p>
            <a:pPr lvl="0"/>
            <a:r>
              <a:rPr lang="fr-FR" dirty="0"/>
              <a:t>MySQL </a:t>
            </a:r>
            <a:r>
              <a:rPr lang="fr-FR" dirty="0" err="1"/>
              <a:t>Error</a:t>
            </a:r>
            <a:r>
              <a:rPr lang="fr-FR" dirty="0"/>
              <a:t> Message List: </a:t>
            </a:r>
            <a:r>
              <a:rPr lang="en-US" dirty="0">
                <a:hlinkClick r:id="rId5"/>
              </a:rPr>
              <a:t>https://www.fromdual.com/mysql-error-codes-and-messages</a:t>
            </a:r>
            <a:endParaRPr lang="fr-FR" dirty="0"/>
          </a:p>
        </p:txBody>
      </p:sp>
    </p:spTree>
    <p:extLst>
      <p:ext uri="{BB962C8B-B14F-4D97-AF65-F5344CB8AC3E}">
        <p14:creationId xmlns:p14="http://schemas.microsoft.com/office/powerpoint/2010/main" val="1028899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pic>
        <p:nvPicPr>
          <p:cNvPr id="1026" name="Picture 2">
            <a:extLst>
              <a:ext uri="{FF2B5EF4-FFF2-40B4-BE49-F238E27FC236}">
                <a16:creationId xmlns:a16="http://schemas.microsoft.com/office/drawing/2014/main" id="{D1755135-1C39-4F3D-8222-7A8A18AA4C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66157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4"/>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Appendix - Cleaning data:  Python</a:t>
            </a:r>
            <a:endParaRPr sz="4200"/>
          </a:p>
        </p:txBody>
      </p:sp>
      <p:sp>
        <p:nvSpPr>
          <p:cNvPr id="318" name="Google Shape;318;p44"/>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9" name="Google Shape;319;p44"/>
          <p:cNvSpPr txBox="1"/>
          <p:nvPr/>
        </p:nvSpPr>
        <p:spPr>
          <a:xfrm>
            <a:off x="1179150" y="1777650"/>
            <a:ext cx="10593600" cy="65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Data scientists spend a large amount of their time cleaning datasets and getting them down to a form with which they can work. In fact, a lot of data scientists argue that the initial steps of obtaining and cleaning data constitute 80% of their job.</a:t>
            </a:r>
            <a:endParaRPr sz="1800"/>
          </a:p>
        </p:txBody>
      </p:sp>
      <p:pic>
        <p:nvPicPr>
          <p:cNvPr id="320" name="Google Shape;320;p44"/>
          <p:cNvPicPr preferRelativeResize="0"/>
          <p:nvPr/>
        </p:nvPicPr>
        <p:blipFill rotWithShape="1">
          <a:blip r:embed="rId3">
            <a:alphaModFix/>
          </a:blip>
          <a:srcRect b="32610"/>
          <a:stretch/>
        </p:blipFill>
        <p:spPr>
          <a:xfrm>
            <a:off x="4452025" y="2854339"/>
            <a:ext cx="7643800" cy="3122786"/>
          </a:xfrm>
          <a:prstGeom prst="rect">
            <a:avLst/>
          </a:prstGeom>
          <a:noFill/>
          <a:ln>
            <a:noFill/>
          </a:ln>
        </p:spPr>
      </p:pic>
      <p:sp>
        <p:nvSpPr>
          <p:cNvPr id="321" name="Google Shape;321;p44"/>
          <p:cNvSpPr txBox="1"/>
          <p:nvPr/>
        </p:nvSpPr>
        <p:spPr>
          <a:xfrm>
            <a:off x="283775" y="2807188"/>
            <a:ext cx="3966000" cy="312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800" b="1" u="sng">
                <a:latin typeface="Lato"/>
                <a:ea typeface="Lato"/>
                <a:cs typeface="Lato"/>
                <a:sym typeface="Lato"/>
              </a:rPr>
              <a:t>Tasks - Using Pandas Library </a:t>
            </a:r>
            <a:endParaRPr sz="1800" b="1" u="sng">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Dropping unnecessary columns in a Pandas DataFrame</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Using .str() methods to clean columns</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Using the DataFrame.applymap() function to clean the entire dataset, element-wise</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Renaming columns to a more recognizable set of labels</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Skipping unnecessary rows in a CSV file</a:t>
            </a:r>
            <a:endParaRPr sz="1800">
              <a:latin typeface="Lato"/>
              <a:ea typeface="Lato"/>
              <a:cs typeface="Lato"/>
              <a:sym typeface="Lato"/>
            </a:endParaRPr>
          </a:p>
          <a:p>
            <a:pPr marL="0" lvl="0" indent="0" algn="l" rtl="0">
              <a:spcBef>
                <a:spcPts val="0"/>
              </a:spcBef>
              <a:spcAft>
                <a:spcPts val="0"/>
              </a:spcAft>
              <a:buClr>
                <a:srgbClr val="000000"/>
              </a:buClr>
              <a:buSzPts val="1100"/>
              <a:buFont typeface="Arial"/>
              <a:buNone/>
            </a:pPr>
            <a:endParaRPr sz="1800">
              <a:latin typeface="Lato"/>
              <a:ea typeface="Lato"/>
              <a:cs typeface="Lato"/>
              <a:sym typeface="Lato"/>
            </a:endParaRPr>
          </a:p>
          <a:p>
            <a:pPr marL="0" lvl="0" indent="0" algn="l" rtl="0">
              <a:spcBef>
                <a:spcPts val="0"/>
              </a:spcBef>
              <a:spcAft>
                <a:spcPts val="0"/>
              </a:spcAft>
              <a:buNone/>
            </a:pPr>
            <a:endParaRPr sz="1800">
              <a:latin typeface="Lato"/>
              <a:ea typeface="Lato"/>
              <a:cs typeface="Lato"/>
              <a:sym typeface="Lato"/>
            </a:endParaRPr>
          </a:p>
        </p:txBody>
      </p:sp>
      <p:sp>
        <p:nvSpPr>
          <p:cNvPr id="322" name="Google Shape;322;p44"/>
          <p:cNvSpPr txBox="1"/>
          <p:nvPr/>
        </p:nvSpPr>
        <p:spPr>
          <a:xfrm>
            <a:off x="4452025" y="5863550"/>
            <a:ext cx="5676000" cy="86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1500">
                <a:latin typeface="Lato"/>
                <a:ea typeface="Lato"/>
                <a:cs typeface="Lato"/>
                <a:sym typeface="Lato"/>
              </a:rPr>
              <a:t>Resource:  </a:t>
            </a:r>
            <a:r>
              <a:rPr lang="en-US" sz="1500" u="sng">
                <a:solidFill>
                  <a:schemeClr val="hlink"/>
                </a:solidFill>
                <a:latin typeface="Lato"/>
                <a:ea typeface="Lato"/>
                <a:cs typeface="Lato"/>
                <a:sym typeface="Lato"/>
                <a:hlinkClick r:id="rId4"/>
              </a:rPr>
              <a:t>Python for Data Analysis (O’Reilly)</a:t>
            </a:r>
            <a:endParaRPr sz="1500">
              <a:latin typeface="Lato"/>
              <a:ea typeface="Lato"/>
              <a:cs typeface="Lato"/>
              <a:sym typeface="Lato"/>
            </a:endParaRPr>
          </a:p>
        </p:txBody>
      </p:sp>
      <p:sp>
        <p:nvSpPr>
          <p:cNvPr id="323" name="Google Shape;323;p44"/>
          <p:cNvSpPr txBox="1"/>
          <p:nvPr/>
        </p:nvSpPr>
        <p:spPr>
          <a:xfrm>
            <a:off x="4411850" y="6320750"/>
            <a:ext cx="10086900" cy="42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Lato"/>
                <a:ea typeface="Lato"/>
                <a:cs typeface="Lato"/>
                <a:sym typeface="Lato"/>
              </a:rPr>
              <a:t>*Cleaining Strings in python:  </a:t>
            </a:r>
            <a:r>
              <a:rPr lang="en-US"/>
              <a:t>https://mode.com/sql-tutorial/sql-string-functions-for-cleaning/</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Class 5 Objectives</a:t>
            </a:r>
            <a:endParaRPr sz="4800" dirty="0"/>
          </a:p>
        </p:txBody>
      </p:sp>
      <p:sp>
        <p:nvSpPr>
          <p:cNvPr id="198" name="Google Shape;198;p30"/>
          <p:cNvSpPr txBox="1"/>
          <p:nvPr/>
        </p:nvSpPr>
        <p:spPr>
          <a:xfrm>
            <a:off x="8285450" y="2016100"/>
            <a:ext cx="1496700" cy="6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highlight>
                <a:srgbClr val="00FF00"/>
              </a:highlight>
              <a:latin typeface="Lato"/>
              <a:ea typeface="Lato"/>
              <a:cs typeface="Lato"/>
              <a:sym typeface="Lato"/>
            </a:endParaRPr>
          </a:p>
        </p:txBody>
      </p:sp>
      <p:sp>
        <p:nvSpPr>
          <p:cNvPr id="200" name="Google Shape;200;p30"/>
          <p:cNvSpPr txBox="1"/>
          <p:nvPr/>
        </p:nvSpPr>
        <p:spPr>
          <a:xfrm>
            <a:off x="89806" y="2319250"/>
            <a:ext cx="5379900" cy="3608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500"/>
              </a:spcBef>
              <a:spcAft>
                <a:spcPts val="0"/>
              </a:spcAft>
              <a:buNone/>
            </a:pPr>
            <a:r>
              <a:rPr lang="en-US" sz="2400" b="1" u="sng" dirty="0"/>
              <a:t>Cleaning Data Using SQL</a:t>
            </a:r>
            <a:endParaRPr sz="2400" dirty="0"/>
          </a:p>
          <a:p>
            <a:pPr marL="0" lvl="0" indent="0" algn="l" rtl="0">
              <a:lnSpc>
                <a:spcPct val="115000"/>
              </a:lnSpc>
              <a:spcBef>
                <a:spcPts val="600"/>
              </a:spcBef>
              <a:spcAft>
                <a:spcPts val="0"/>
              </a:spcAft>
              <a:buNone/>
            </a:pPr>
            <a:r>
              <a:rPr lang="en-US" sz="2400" dirty="0"/>
              <a:t>SQL Operators, Wildcards, Like, etc.</a:t>
            </a:r>
            <a:endParaRPr sz="2400" dirty="0"/>
          </a:p>
          <a:p>
            <a:pPr marL="0" lvl="0" indent="0" algn="l" rtl="0">
              <a:lnSpc>
                <a:spcPct val="115000"/>
              </a:lnSpc>
              <a:spcBef>
                <a:spcPts val="600"/>
              </a:spcBef>
              <a:spcAft>
                <a:spcPts val="0"/>
              </a:spcAft>
              <a:buNone/>
            </a:pPr>
            <a:r>
              <a:rPr lang="en-US" sz="2400" dirty="0"/>
              <a:t>Case Statements &amp; Logical Functions</a:t>
            </a:r>
            <a:endParaRPr sz="2400" dirty="0"/>
          </a:p>
          <a:p>
            <a:pPr marL="0" lvl="0" indent="0" algn="l" rtl="0">
              <a:lnSpc>
                <a:spcPct val="115000"/>
              </a:lnSpc>
              <a:spcBef>
                <a:spcPts val="600"/>
              </a:spcBef>
              <a:spcAft>
                <a:spcPts val="0"/>
              </a:spcAft>
              <a:buNone/>
            </a:pPr>
            <a:r>
              <a:rPr lang="en-US" sz="2400" dirty="0"/>
              <a:t>Clean string, numeric, and date data</a:t>
            </a:r>
            <a:endParaRPr sz="2400" dirty="0"/>
          </a:p>
          <a:p>
            <a:pPr marL="0" lvl="0" indent="0" algn="l" rtl="0">
              <a:lnSpc>
                <a:spcPct val="115000"/>
              </a:lnSpc>
              <a:spcBef>
                <a:spcPts val="600"/>
              </a:spcBef>
              <a:spcAft>
                <a:spcPts val="600"/>
              </a:spcAft>
              <a:buNone/>
            </a:pPr>
            <a:r>
              <a:rPr lang="en-US" sz="2400" dirty="0"/>
              <a:t>Perform joins - inner, outer and left </a:t>
            </a:r>
            <a:endParaRPr sz="2400" dirty="0"/>
          </a:p>
        </p:txBody>
      </p:sp>
      <p:pic>
        <p:nvPicPr>
          <p:cNvPr id="1026" name="Picture 2" descr="Cleaning Data with SQL — TRIM Your White Space - UB Women Data ...">
            <a:extLst>
              <a:ext uri="{FF2B5EF4-FFF2-40B4-BE49-F238E27FC236}">
                <a16:creationId xmlns:a16="http://schemas.microsoft.com/office/drawing/2014/main" id="{0AA1EF9F-F384-45FB-9C36-E0A7BA140A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1750" y="2731911"/>
            <a:ext cx="6884099" cy="23350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txBox="1">
            <a:spLocks noGrp="1"/>
          </p:cNvSpPr>
          <p:nvPr>
            <p:ph type="ctrTitle"/>
          </p:nvPr>
        </p:nvSpPr>
        <p:spPr>
          <a:xfrm>
            <a:off x="913800" y="609600"/>
            <a:ext cx="1119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What is the need for data manipulation?</a:t>
            </a:r>
            <a:endParaRPr sz="4200"/>
          </a:p>
        </p:txBody>
      </p:sp>
      <p:sp>
        <p:nvSpPr>
          <p:cNvPr id="186" name="Google Shape;186;p28"/>
          <p:cNvSpPr/>
          <p:nvPr/>
        </p:nvSpPr>
        <p:spPr>
          <a:xfrm>
            <a:off x="1228375" y="4599100"/>
            <a:ext cx="8929200" cy="81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highlight>
                <a:srgbClr val="FF0000"/>
              </a:highlight>
            </a:endParaRPr>
          </a:p>
        </p:txBody>
      </p:sp>
      <p:sp>
        <p:nvSpPr>
          <p:cNvPr id="187" name="Google Shape;187;p28"/>
          <p:cNvSpPr txBox="1">
            <a:spLocks noGrp="1"/>
          </p:cNvSpPr>
          <p:nvPr>
            <p:ph type="subTitle" idx="1"/>
          </p:nvPr>
        </p:nvSpPr>
        <p:spPr>
          <a:xfrm>
            <a:off x="1077723" y="1998825"/>
            <a:ext cx="54792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342900" lvl="0" indent="-217100" algn="l" rtl="0">
              <a:spcBef>
                <a:spcPts val="0"/>
              </a:spcBef>
              <a:spcAft>
                <a:spcPts val="0"/>
              </a:spcAft>
              <a:buSzPts val="2400"/>
              <a:buNone/>
            </a:pPr>
            <a:r>
              <a:rPr lang="en-US" sz="2400"/>
              <a:t>Creating new datasets &amp; Combine disparate data sets</a:t>
            </a:r>
            <a:endParaRPr sz="2400"/>
          </a:p>
          <a:p>
            <a:pPr marL="342900" lvl="0" indent="-217100" algn="l" rtl="0">
              <a:spcBef>
                <a:spcPts val="1000"/>
              </a:spcBef>
              <a:spcAft>
                <a:spcPts val="0"/>
              </a:spcAft>
              <a:buSzPts val="1400"/>
              <a:buNone/>
            </a:pPr>
            <a:endParaRPr sz="2400"/>
          </a:p>
          <a:p>
            <a:pPr marL="342900" lvl="0" indent="-217100" algn="l" rtl="0">
              <a:spcBef>
                <a:spcPts val="1000"/>
              </a:spcBef>
              <a:spcAft>
                <a:spcPts val="0"/>
              </a:spcAft>
              <a:buSzPts val="2400"/>
              <a:buNone/>
            </a:pPr>
            <a:r>
              <a:rPr lang="en-US" sz="2400"/>
              <a:t>Perform common queries, aggregations, and joins</a:t>
            </a:r>
            <a:endParaRPr sz="2400"/>
          </a:p>
          <a:p>
            <a:pPr marL="342900" lvl="0" indent="-217100" algn="l" rtl="0">
              <a:spcBef>
                <a:spcPts val="1000"/>
              </a:spcBef>
              <a:spcAft>
                <a:spcPts val="0"/>
              </a:spcAft>
              <a:buSzPts val="1400"/>
              <a:buNone/>
            </a:pPr>
            <a:endParaRPr sz="2400"/>
          </a:p>
          <a:p>
            <a:pPr marL="342900" lvl="0" indent="-217100" algn="l" rtl="0">
              <a:spcBef>
                <a:spcPts val="1000"/>
              </a:spcBef>
              <a:spcAft>
                <a:spcPts val="0"/>
              </a:spcAft>
              <a:buSzPts val="2400"/>
              <a:buNone/>
            </a:pPr>
            <a:r>
              <a:rPr lang="en-US" sz="2400"/>
              <a:t>Adding, removing, or modifying data</a:t>
            </a:r>
            <a:endParaRPr sz="2400"/>
          </a:p>
          <a:p>
            <a:pPr marL="36899" lvl="0" indent="0" algn="l" rtl="0">
              <a:spcBef>
                <a:spcPts val="1000"/>
              </a:spcBef>
              <a:spcAft>
                <a:spcPts val="0"/>
              </a:spcAft>
              <a:buSzPts val="1400"/>
              <a:buNone/>
            </a:pPr>
            <a:endParaRPr sz="2400"/>
          </a:p>
          <a:p>
            <a:pPr marL="342900" lvl="0" indent="-217100" algn="l" rtl="0">
              <a:spcBef>
                <a:spcPts val="1000"/>
              </a:spcBef>
              <a:spcAft>
                <a:spcPts val="0"/>
              </a:spcAft>
              <a:buSzPts val="2400"/>
              <a:buNone/>
            </a:pPr>
            <a:r>
              <a:rPr lang="en-US" sz="2400"/>
              <a:t>Extracting and Storing Data</a:t>
            </a:r>
            <a:endParaRPr sz="2400"/>
          </a:p>
        </p:txBody>
      </p:sp>
      <p:sp>
        <p:nvSpPr>
          <p:cNvPr id="188" name="Google Shape;188;p28"/>
          <p:cNvSpPr txBox="1">
            <a:spLocks noGrp="1"/>
          </p:cNvSpPr>
          <p:nvPr>
            <p:ph type="body" idx="4294967295"/>
          </p:nvPr>
        </p:nvSpPr>
        <p:spPr>
          <a:xfrm>
            <a:off x="6556923" y="1998825"/>
            <a:ext cx="55509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342900" lvl="0" indent="-369500" algn="l" rtl="0">
              <a:spcBef>
                <a:spcPts val="0"/>
              </a:spcBef>
              <a:spcAft>
                <a:spcPts val="0"/>
              </a:spcAft>
              <a:buSzPts val="2400"/>
              <a:buChar char="●"/>
            </a:pPr>
            <a:r>
              <a:rPr lang="en-US" sz="2400" dirty="0"/>
              <a:t>Creation/Extraction</a:t>
            </a:r>
            <a:endParaRPr sz="2400" dirty="0"/>
          </a:p>
          <a:p>
            <a:pPr marL="0" lvl="0" indent="0" algn="l" rtl="0">
              <a:spcBef>
                <a:spcPts val="1000"/>
              </a:spcBef>
              <a:spcAft>
                <a:spcPts val="0"/>
              </a:spcAft>
              <a:buNone/>
            </a:pPr>
            <a:endParaRPr sz="2400" dirty="0"/>
          </a:p>
          <a:p>
            <a:pPr marL="0" lvl="0" indent="0" algn="l" rtl="0">
              <a:spcBef>
                <a:spcPts val="1000"/>
              </a:spcBef>
              <a:spcAft>
                <a:spcPts val="0"/>
              </a:spcAft>
              <a:buNone/>
            </a:pPr>
            <a:endParaRPr sz="2400" dirty="0"/>
          </a:p>
          <a:p>
            <a:pPr marL="342900" lvl="0" indent="-369500" algn="l" rtl="0">
              <a:spcBef>
                <a:spcPts val="1000"/>
              </a:spcBef>
              <a:spcAft>
                <a:spcPts val="0"/>
              </a:spcAft>
              <a:buSzPts val="2400"/>
              <a:buChar char="●"/>
            </a:pPr>
            <a:r>
              <a:rPr lang="en-US" sz="2400"/>
              <a:t>Transforming </a:t>
            </a:r>
            <a:r>
              <a:rPr lang="en-US" sz="2400" dirty="0"/>
              <a:t>data</a:t>
            </a:r>
            <a:endParaRPr sz="2400" dirty="0"/>
          </a:p>
          <a:p>
            <a:pPr marL="0" lvl="0" indent="0" algn="l" rtl="0">
              <a:spcBef>
                <a:spcPts val="1000"/>
              </a:spcBef>
              <a:spcAft>
                <a:spcPts val="0"/>
              </a:spcAft>
              <a:buSzPts val="1400"/>
              <a:buNone/>
            </a:pPr>
            <a:endParaRPr sz="2400" dirty="0"/>
          </a:p>
          <a:p>
            <a:pPr marL="342900" lvl="0" indent="-369500" algn="l" rtl="0">
              <a:spcBef>
                <a:spcPts val="1000"/>
              </a:spcBef>
              <a:spcAft>
                <a:spcPts val="0"/>
              </a:spcAft>
              <a:buSzPts val="2400"/>
              <a:buChar char="●"/>
            </a:pPr>
            <a:r>
              <a:rPr lang="en-US" sz="2400" dirty="0"/>
              <a:t>Cleaning data</a:t>
            </a:r>
            <a:br>
              <a:rPr lang="en-US" sz="2400" dirty="0"/>
            </a:br>
            <a:endParaRPr sz="2400" dirty="0"/>
          </a:p>
          <a:p>
            <a:pPr marL="342900" lvl="0" indent="-369500" algn="l" rtl="0">
              <a:spcBef>
                <a:spcPts val="1000"/>
              </a:spcBef>
              <a:spcAft>
                <a:spcPts val="0"/>
              </a:spcAft>
              <a:buSzPts val="2400"/>
              <a:buChar char="●"/>
            </a:pPr>
            <a:r>
              <a:rPr lang="en-US" sz="2400" dirty="0"/>
              <a:t>Storage &amp; Retrieval</a:t>
            </a:r>
            <a:endParaRPr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Cleaning Data</a:t>
            </a:r>
            <a:endParaRPr sz="4200"/>
          </a:p>
        </p:txBody>
      </p:sp>
      <p:sp>
        <p:nvSpPr>
          <p:cNvPr id="200" name="Google Shape;200;p30"/>
          <p:cNvSpPr txBox="1"/>
          <p:nvPr/>
        </p:nvSpPr>
        <p:spPr>
          <a:xfrm>
            <a:off x="396500" y="1839500"/>
            <a:ext cx="5410500" cy="45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2100" b="1"/>
              <a:t>What Does Cleaning Data Mean?</a:t>
            </a:r>
            <a:endParaRPr sz="2100" b="1"/>
          </a:p>
          <a:p>
            <a:pPr marL="0" lvl="0" indent="0" algn="l" rtl="0">
              <a:spcBef>
                <a:spcPts val="1000"/>
              </a:spcBef>
              <a:spcAft>
                <a:spcPts val="0"/>
              </a:spcAft>
              <a:buClr>
                <a:srgbClr val="000000"/>
              </a:buClr>
              <a:buSzPts val="1100"/>
              <a:buFont typeface="Arial"/>
              <a:buNone/>
            </a:pPr>
            <a:r>
              <a:rPr lang="en-US" sz="2100"/>
              <a:t>Data cleaning is the process of confirming the Validity, Accuracy, Completeness, Consistency, and Uniformity data</a:t>
            </a:r>
            <a:endParaRPr sz="2100"/>
          </a:p>
          <a:p>
            <a:pPr marL="0" lvl="0" indent="0" algn="l" rtl="0">
              <a:spcBef>
                <a:spcPts val="1000"/>
              </a:spcBef>
              <a:spcAft>
                <a:spcPts val="0"/>
              </a:spcAft>
              <a:buClr>
                <a:srgbClr val="000000"/>
              </a:buClr>
              <a:buSzPts val="1100"/>
              <a:buFont typeface="Arial"/>
              <a:buNone/>
            </a:pPr>
            <a:r>
              <a:rPr lang="en-US" sz="2100" b="1"/>
              <a:t>How Can You Clean Data?</a:t>
            </a:r>
            <a:endParaRPr sz="2100" b="1"/>
          </a:p>
          <a:p>
            <a:pPr marL="0" lvl="0" indent="0" algn="l" rtl="0">
              <a:spcBef>
                <a:spcPts val="1000"/>
              </a:spcBef>
              <a:spcAft>
                <a:spcPts val="0"/>
              </a:spcAft>
              <a:buNone/>
            </a:pPr>
            <a:r>
              <a:rPr lang="en-US" sz="2100"/>
              <a:t>Using business knowledge, along with software tools or a coding language to     clean data. </a:t>
            </a:r>
            <a:endParaRPr sz="2100"/>
          </a:p>
          <a:p>
            <a:pPr marL="0" lvl="0" indent="0" algn="l" rtl="0">
              <a:spcBef>
                <a:spcPts val="1000"/>
              </a:spcBef>
              <a:spcAft>
                <a:spcPts val="0"/>
              </a:spcAft>
              <a:buNone/>
            </a:pPr>
            <a:r>
              <a:rPr lang="en-US" sz="2100" b="1"/>
              <a:t>What About Programming Languages? </a:t>
            </a:r>
            <a:endParaRPr sz="2100" b="1"/>
          </a:p>
          <a:p>
            <a:pPr marL="0" lvl="0" indent="0" algn="l" rtl="0">
              <a:spcBef>
                <a:spcPts val="1000"/>
              </a:spcBef>
              <a:spcAft>
                <a:spcPts val="0"/>
              </a:spcAft>
              <a:buClr>
                <a:srgbClr val="000000"/>
              </a:buClr>
              <a:buSzPts val="1100"/>
              <a:buFont typeface="Arial"/>
              <a:buNone/>
            </a:pPr>
            <a:r>
              <a:rPr lang="en-US" sz="2100"/>
              <a:t>Cleaning data in a language like SQL or Python gives you flexibility to run routines for specific projects, while keeping costs low</a:t>
            </a:r>
            <a:endParaRPr sz="2100"/>
          </a:p>
          <a:p>
            <a:pPr marL="0" lvl="0" indent="0" algn="l" rtl="0">
              <a:spcBef>
                <a:spcPts val="1000"/>
              </a:spcBef>
              <a:spcAft>
                <a:spcPts val="0"/>
              </a:spcAft>
              <a:buClr>
                <a:srgbClr val="000000"/>
              </a:buClr>
              <a:buSzPts val="1100"/>
              <a:buFont typeface="Arial"/>
              <a:buNone/>
            </a:pPr>
            <a:endParaRPr sz="2100"/>
          </a:p>
          <a:p>
            <a:pPr marL="0" lvl="0" indent="0" algn="l" rtl="0">
              <a:spcBef>
                <a:spcPts val="1000"/>
              </a:spcBef>
              <a:spcAft>
                <a:spcPts val="0"/>
              </a:spcAft>
              <a:buNone/>
            </a:pPr>
            <a:endParaRPr sz="2100">
              <a:latin typeface="Lato"/>
              <a:ea typeface="Lato"/>
              <a:cs typeface="Lato"/>
              <a:sym typeface="Lato"/>
            </a:endParaRPr>
          </a:p>
        </p:txBody>
      </p:sp>
      <p:pic>
        <p:nvPicPr>
          <p:cNvPr id="201" name="Google Shape;201;p30"/>
          <p:cNvPicPr preferRelativeResize="0"/>
          <p:nvPr/>
        </p:nvPicPr>
        <p:blipFill>
          <a:blip r:embed="rId3">
            <a:alphaModFix/>
          </a:blip>
          <a:stretch>
            <a:fillRect/>
          </a:stretch>
        </p:blipFill>
        <p:spPr>
          <a:xfrm>
            <a:off x="5564642" y="1580100"/>
            <a:ext cx="6513687" cy="2772125"/>
          </a:xfrm>
          <a:prstGeom prst="rect">
            <a:avLst/>
          </a:prstGeom>
          <a:noFill/>
          <a:ln>
            <a:noFill/>
          </a:ln>
        </p:spPr>
      </p:pic>
      <p:sp>
        <p:nvSpPr>
          <p:cNvPr id="202" name="Google Shape;202;p30"/>
          <p:cNvSpPr txBox="1"/>
          <p:nvPr/>
        </p:nvSpPr>
        <p:spPr>
          <a:xfrm>
            <a:off x="6027325" y="4657600"/>
            <a:ext cx="6051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100" b="1"/>
              <a:t>Python:</a:t>
            </a:r>
            <a:r>
              <a:rPr lang="en-US" sz="2100"/>
              <a:t> Pandas, Dora, data cleaner, tabulate, scrubadub, and many other Python libraries.</a:t>
            </a:r>
            <a:endParaRPr sz="2100"/>
          </a:p>
          <a:p>
            <a:pPr marL="0" lvl="0" indent="0" algn="l" rtl="0">
              <a:spcBef>
                <a:spcPts val="1000"/>
              </a:spcBef>
              <a:spcAft>
                <a:spcPts val="1000"/>
              </a:spcAft>
              <a:buNone/>
            </a:pPr>
            <a:r>
              <a:rPr lang="en-US" sz="2100" b="1"/>
              <a:t>SQL:</a:t>
            </a:r>
            <a:r>
              <a:rPr lang="en-US" sz="2100"/>
              <a:t> T-SQL, Text &amp; Date Functions, Case Statements, “Where” clause, Select Distinct</a:t>
            </a:r>
            <a:endParaRPr sz="21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1"/>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Goals of Cleaning Data</a:t>
            </a:r>
            <a:endParaRPr sz="4200"/>
          </a:p>
        </p:txBody>
      </p:sp>
      <p:sp>
        <p:nvSpPr>
          <p:cNvPr id="208" name="Google Shape;208;p31"/>
          <p:cNvSpPr txBox="1"/>
          <p:nvPr/>
        </p:nvSpPr>
        <p:spPr>
          <a:xfrm>
            <a:off x="0" y="1537200"/>
            <a:ext cx="6325586" cy="53208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1000"/>
              </a:spcBef>
              <a:spcAft>
                <a:spcPts val="0"/>
              </a:spcAft>
              <a:buSzPts val="1800"/>
              <a:buAutoNum type="arabicPeriod"/>
            </a:pPr>
            <a:r>
              <a:rPr lang="en-US" sz="1800" b="1" dirty="0"/>
              <a:t>Remove Unwanted Observations</a:t>
            </a:r>
            <a:r>
              <a:rPr lang="en-US" sz="1800" dirty="0"/>
              <a:t> </a:t>
            </a:r>
          </a:p>
          <a:p>
            <a:pPr marL="914400" lvl="1" indent="-342900" algn="l" rtl="0">
              <a:lnSpc>
                <a:spcPct val="100000"/>
              </a:lnSpc>
              <a:spcBef>
                <a:spcPts val="0"/>
              </a:spcBef>
              <a:spcAft>
                <a:spcPts val="0"/>
              </a:spcAft>
              <a:buSzPts val="1800"/>
              <a:buAutoNum type="alphaLcPeriod"/>
            </a:pPr>
            <a:r>
              <a:rPr lang="en-US" sz="1800" b="1" dirty="0"/>
              <a:t>Duplicate Observations </a:t>
            </a:r>
            <a:r>
              <a:rPr lang="en-US" sz="1800" dirty="0"/>
              <a:t>arise when you combine datasets from multiple places, scrape data, and receive data from clients/other departments.</a:t>
            </a:r>
          </a:p>
          <a:p>
            <a:pPr marL="914400" lvl="1" indent="-342900" algn="l" rtl="0">
              <a:lnSpc>
                <a:spcPct val="100000"/>
              </a:lnSpc>
              <a:spcBef>
                <a:spcPts val="0"/>
              </a:spcBef>
              <a:spcAft>
                <a:spcPts val="0"/>
              </a:spcAft>
              <a:buSzPts val="1800"/>
              <a:buAutoNum type="alphaLcPeriod"/>
            </a:pPr>
            <a:r>
              <a:rPr lang="en-US" sz="1800" b="1" dirty="0"/>
              <a:t>Irrelevant Observations &amp; Outliers </a:t>
            </a:r>
            <a:r>
              <a:rPr lang="en-US" sz="1800" dirty="0"/>
              <a:t>are those that don’t fit the </a:t>
            </a:r>
            <a:r>
              <a:rPr lang="en-US" sz="1800" i="1" dirty="0"/>
              <a:t>specific problem</a:t>
            </a:r>
            <a:r>
              <a:rPr lang="en-US" sz="1800" dirty="0"/>
              <a:t> you’re trying to solve.</a:t>
            </a:r>
          </a:p>
          <a:p>
            <a:pPr marL="457200" lvl="0" indent="-342900" algn="l" rtl="0">
              <a:lnSpc>
                <a:spcPct val="100000"/>
              </a:lnSpc>
              <a:spcBef>
                <a:spcPts val="1000"/>
              </a:spcBef>
              <a:spcAft>
                <a:spcPts val="0"/>
              </a:spcAft>
              <a:buSzPts val="1800"/>
              <a:buAutoNum type="arabicPeriod"/>
            </a:pPr>
            <a:r>
              <a:rPr lang="en-US" sz="1800" b="1" dirty="0"/>
              <a:t>Fix Structural Errors</a:t>
            </a:r>
            <a:r>
              <a:rPr lang="en-US" sz="1800" dirty="0"/>
              <a:t> that occur during measurement or data transfer.                                                                      </a:t>
            </a:r>
          </a:p>
          <a:p>
            <a:pPr marL="114300" lvl="0" algn="l" rtl="0">
              <a:lnSpc>
                <a:spcPct val="100000"/>
              </a:lnSpc>
              <a:spcBef>
                <a:spcPts val="1000"/>
              </a:spcBef>
              <a:spcAft>
                <a:spcPts val="0"/>
              </a:spcAft>
              <a:buSzPts val="1800"/>
            </a:pPr>
            <a:r>
              <a:rPr lang="en-US" sz="1800" dirty="0"/>
              <a:t>     </a:t>
            </a:r>
            <a:r>
              <a:rPr lang="en-US" sz="1800" u="sng" dirty="0"/>
              <a:t>Ex</a:t>
            </a:r>
            <a:r>
              <a:rPr lang="en-US" sz="1800" dirty="0"/>
              <a:t>. Multiple ways to spell a word or mislabeled classes.</a:t>
            </a:r>
          </a:p>
          <a:p>
            <a:pPr marL="457200" lvl="0" indent="-342900" algn="l" rtl="0">
              <a:lnSpc>
                <a:spcPct val="100000"/>
              </a:lnSpc>
              <a:spcBef>
                <a:spcPts val="1000"/>
              </a:spcBef>
              <a:spcAft>
                <a:spcPts val="0"/>
              </a:spcAft>
              <a:buSzPts val="1800"/>
              <a:buAutoNum type="arabicPeriod"/>
            </a:pPr>
            <a:r>
              <a:rPr lang="en-US" sz="1800" b="1" dirty="0"/>
              <a:t>Handle Missing</a:t>
            </a:r>
            <a:endParaRPr lang="en-US" sz="1800" dirty="0"/>
          </a:p>
          <a:p>
            <a:pPr marL="914400" lvl="1" indent="-342900" algn="l" rtl="0">
              <a:lnSpc>
                <a:spcPct val="100000"/>
              </a:lnSpc>
              <a:spcBef>
                <a:spcPts val="0"/>
              </a:spcBef>
              <a:spcAft>
                <a:spcPts val="0"/>
              </a:spcAft>
              <a:buSzPts val="1800"/>
              <a:buAutoNum type="alphaLcPeriod"/>
            </a:pPr>
            <a:r>
              <a:rPr lang="en-US" sz="1800" b="1" dirty="0"/>
              <a:t>Dropping </a:t>
            </a:r>
            <a:r>
              <a:rPr lang="en-US" sz="1800" dirty="0"/>
              <a:t>observations that have missing values</a:t>
            </a:r>
          </a:p>
          <a:p>
            <a:pPr marL="914400" lvl="1" indent="-342900" algn="l" rtl="0">
              <a:lnSpc>
                <a:spcPct val="100000"/>
              </a:lnSpc>
              <a:spcBef>
                <a:spcPts val="0"/>
              </a:spcBef>
              <a:spcAft>
                <a:spcPts val="0"/>
              </a:spcAft>
              <a:buSzPts val="1800"/>
              <a:buAutoNum type="alphaLcPeriod"/>
            </a:pPr>
            <a:r>
              <a:rPr lang="en-US" sz="1800" b="1" dirty="0"/>
              <a:t>Imputing </a:t>
            </a:r>
            <a:r>
              <a:rPr lang="en-US" sz="1800" dirty="0"/>
              <a:t>the missing values based on other observations. </a:t>
            </a:r>
          </a:p>
          <a:p>
            <a:pPr marL="914400" lvl="1" indent="-342900" algn="l" rtl="0">
              <a:lnSpc>
                <a:spcPct val="100000"/>
              </a:lnSpc>
              <a:spcBef>
                <a:spcPts val="0"/>
              </a:spcBef>
              <a:spcAft>
                <a:spcPts val="0"/>
              </a:spcAft>
              <a:buSzPts val="1800"/>
              <a:buAutoNum type="alphaLcPeriod"/>
            </a:pPr>
            <a:endParaRPr sz="1800" dirty="0"/>
          </a:p>
          <a:p>
            <a:pPr marL="0" lvl="0" indent="0" algn="l" rtl="0">
              <a:spcBef>
                <a:spcPts val="0"/>
              </a:spcBef>
              <a:spcAft>
                <a:spcPts val="0"/>
              </a:spcAft>
              <a:buClr>
                <a:srgbClr val="000000"/>
              </a:buClr>
              <a:buSzPts val="1100"/>
              <a:buFont typeface="Arial"/>
              <a:buNone/>
            </a:pPr>
            <a:r>
              <a:rPr lang="en-US" sz="1800" dirty="0"/>
              <a:t>There are other possible ways to clean data, such as: (transforming files, statistical methods) but these </a:t>
            </a:r>
            <a:r>
              <a:rPr lang="en-US" sz="1800" u="sng" dirty="0"/>
              <a:t>steps will always be performed on any dataset you analyze</a:t>
            </a:r>
            <a:r>
              <a:rPr lang="en-US" sz="1800" dirty="0"/>
              <a:t>.</a:t>
            </a:r>
            <a:endParaRPr sz="1800" dirty="0"/>
          </a:p>
          <a:p>
            <a:pPr marL="0" lvl="0" indent="0" algn="l" rtl="0">
              <a:spcBef>
                <a:spcPts val="0"/>
              </a:spcBef>
              <a:spcAft>
                <a:spcPts val="0"/>
              </a:spcAft>
              <a:buNone/>
            </a:pPr>
            <a:endParaRPr dirty="0">
              <a:latin typeface="Lato"/>
              <a:ea typeface="Lato"/>
              <a:cs typeface="Lato"/>
              <a:sym typeface="Lato"/>
            </a:endParaRPr>
          </a:p>
        </p:txBody>
      </p:sp>
      <p:pic>
        <p:nvPicPr>
          <p:cNvPr id="2" name="Picture 1">
            <a:extLst>
              <a:ext uri="{FF2B5EF4-FFF2-40B4-BE49-F238E27FC236}">
                <a16:creationId xmlns:a16="http://schemas.microsoft.com/office/drawing/2014/main" id="{E5237C2A-FA03-4FC2-B156-8ED3C595E3CF}"/>
              </a:ext>
            </a:extLst>
          </p:cNvPr>
          <p:cNvPicPr>
            <a:picLocks noChangeAspect="1"/>
          </p:cNvPicPr>
          <p:nvPr/>
        </p:nvPicPr>
        <p:blipFill>
          <a:blip r:embed="rId3"/>
          <a:stretch>
            <a:fillRect/>
          </a:stretch>
        </p:blipFill>
        <p:spPr>
          <a:xfrm>
            <a:off x="6325586" y="2218395"/>
            <a:ext cx="5728739" cy="378232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3"/>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Case Statements</a:t>
            </a:r>
            <a:endParaRPr sz="4200"/>
          </a:p>
        </p:txBody>
      </p:sp>
      <p:sp>
        <p:nvSpPr>
          <p:cNvPr id="221" name="Google Shape;221;p33"/>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p33"/>
          <p:cNvSpPr txBox="1"/>
          <p:nvPr/>
        </p:nvSpPr>
        <p:spPr>
          <a:xfrm>
            <a:off x="1001550" y="1688575"/>
            <a:ext cx="101784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400" dirty="0">
                <a:latin typeface="Lato"/>
                <a:ea typeface="Lato"/>
                <a:cs typeface="Lato"/>
                <a:sym typeface="Lato"/>
              </a:rPr>
              <a:t>Purpose -  The CASE statement goes through conditions and return a value when the first condition is met (like an IF-THEN-ELSE statement). If no conditions are true, it returns the value in the “</a:t>
            </a:r>
            <a:r>
              <a:rPr lang="en-US" sz="2400" u="sng" dirty="0">
                <a:latin typeface="Lato"/>
                <a:ea typeface="Lato"/>
                <a:cs typeface="Lato"/>
                <a:sym typeface="Lato"/>
              </a:rPr>
              <a:t>ELSE</a:t>
            </a:r>
            <a:r>
              <a:rPr lang="en-US" sz="2400" dirty="0">
                <a:latin typeface="Lato"/>
                <a:ea typeface="Lato"/>
                <a:cs typeface="Lato"/>
                <a:sym typeface="Lato"/>
              </a:rPr>
              <a:t>” clause.</a:t>
            </a:r>
            <a:endParaRPr sz="2400" dirty="0"/>
          </a:p>
          <a:p>
            <a:pPr marL="0" lvl="0" indent="0" algn="l" rtl="0">
              <a:spcBef>
                <a:spcPts val="0"/>
              </a:spcBef>
              <a:spcAft>
                <a:spcPts val="0"/>
              </a:spcAft>
              <a:buNone/>
            </a:pPr>
            <a:endParaRPr sz="2000" dirty="0">
              <a:solidFill>
                <a:schemeClr val="accent1"/>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accent1"/>
              </a:solidFill>
              <a:latin typeface="Lato"/>
              <a:ea typeface="Lato"/>
              <a:cs typeface="Lato"/>
              <a:sym typeface="Lato"/>
            </a:endParaRPr>
          </a:p>
        </p:txBody>
      </p:sp>
      <p:sp>
        <p:nvSpPr>
          <p:cNvPr id="223" name="Google Shape;223;p33"/>
          <p:cNvSpPr txBox="1"/>
          <p:nvPr/>
        </p:nvSpPr>
        <p:spPr>
          <a:xfrm>
            <a:off x="946275" y="3314025"/>
            <a:ext cx="5766900" cy="300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2000" b="1" u="sng" dirty="0">
                <a:latin typeface="Lato"/>
                <a:ea typeface="Lato"/>
                <a:cs typeface="Lato"/>
                <a:sym typeface="Lato"/>
              </a:rPr>
              <a:t>Syntax</a:t>
            </a:r>
            <a:r>
              <a:rPr lang="en-US" sz="2000" dirty="0">
                <a:latin typeface="Lato"/>
                <a:ea typeface="Lato"/>
                <a:cs typeface="Lato"/>
                <a:sym typeface="Lato"/>
              </a:rPr>
              <a:t> </a:t>
            </a:r>
            <a:endParaRPr sz="2000" dirty="0">
              <a:latin typeface="Lato"/>
              <a:ea typeface="Lato"/>
              <a:cs typeface="Lato"/>
              <a:sym typeface="Lato"/>
            </a:endParaRPr>
          </a:p>
          <a:p>
            <a:pPr marL="457200" lvl="0" indent="0" algn="l" rtl="0">
              <a:lnSpc>
                <a:spcPct val="115000"/>
              </a:lnSpc>
              <a:spcBef>
                <a:spcPts val="500"/>
              </a:spcBef>
              <a:spcAft>
                <a:spcPts val="600"/>
              </a:spcAft>
              <a:buNone/>
            </a:pPr>
            <a:r>
              <a:rPr lang="en-US" sz="2000" dirty="0"/>
              <a:t>CASE</a:t>
            </a:r>
            <a:br>
              <a:rPr lang="en-US" sz="2000" dirty="0"/>
            </a:br>
            <a:r>
              <a:rPr lang="en-US" sz="2000" dirty="0"/>
              <a:t>    WHEN condition1 THEN result1</a:t>
            </a:r>
            <a:br>
              <a:rPr lang="en-US" sz="2000" dirty="0"/>
            </a:br>
            <a:r>
              <a:rPr lang="en-US" sz="2000" dirty="0"/>
              <a:t>    WHEN condition2 THEN result2</a:t>
            </a:r>
            <a:br>
              <a:rPr lang="en-US" sz="2000" dirty="0"/>
            </a:br>
            <a:r>
              <a:rPr lang="en-US" sz="2000" dirty="0"/>
              <a:t>    WHEN </a:t>
            </a:r>
            <a:r>
              <a:rPr lang="en-US" sz="2000" dirty="0" err="1"/>
              <a:t>conditionN</a:t>
            </a:r>
            <a:r>
              <a:rPr lang="en-US" sz="2000" dirty="0"/>
              <a:t> THEN </a:t>
            </a:r>
            <a:r>
              <a:rPr lang="en-US" sz="2000" dirty="0" err="1"/>
              <a:t>resultN</a:t>
            </a:r>
            <a:br>
              <a:rPr lang="en-US" sz="2000" dirty="0"/>
            </a:br>
            <a:r>
              <a:rPr lang="en-US" sz="2000" dirty="0"/>
              <a:t>    ELSE result</a:t>
            </a:r>
            <a:br>
              <a:rPr lang="en-US" sz="2000" dirty="0"/>
            </a:br>
            <a:r>
              <a:rPr lang="en-US" sz="2000" dirty="0"/>
              <a:t>END;</a:t>
            </a:r>
            <a:endParaRPr dirty="0"/>
          </a:p>
        </p:txBody>
      </p:sp>
      <p:sp>
        <p:nvSpPr>
          <p:cNvPr id="224" name="Google Shape;224;p33"/>
          <p:cNvSpPr txBox="1"/>
          <p:nvPr/>
        </p:nvSpPr>
        <p:spPr>
          <a:xfrm>
            <a:off x="5887613" y="3305428"/>
            <a:ext cx="6361568" cy="3209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2000" b="1" u="sng" dirty="0">
                <a:latin typeface="Lato"/>
                <a:ea typeface="Lato"/>
                <a:cs typeface="Lato"/>
                <a:sym typeface="Lato"/>
              </a:rPr>
              <a:t>Example</a:t>
            </a:r>
            <a:r>
              <a:rPr lang="en-US" sz="2000" dirty="0">
                <a:latin typeface="Lato"/>
                <a:ea typeface="Lato"/>
                <a:cs typeface="Lato"/>
                <a:sym typeface="Lato"/>
              </a:rPr>
              <a:t> </a:t>
            </a:r>
            <a:endParaRPr sz="2000" b="1" dirty="0">
              <a:solidFill>
                <a:srgbClr val="38761D"/>
              </a:solidFill>
              <a:latin typeface="Lato"/>
              <a:ea typeface="Lato"/>
              <a:cs typeface="Lato"/>
              <a:sym typeface="Lato"/>
            </a:endParaRPr>
          </a:p>
          <a:p>
            <a:pPr lvl="0">
              <a:lnSpc>
                <a:spcPct val="115000"/>
              </a:lnSpc>
            </a:pPr>
            <a:r>
              <a:rPr lang="en-US" sz="2000" dirty="0">
                <a:solidFill>
                  <a:schemeClr val="dk2"/>
                </a:solidFill>
                <a:latin typeface="Lato"/>
                <a:ea typeface="Lato"/>
                <a:cs typeface="Lato"/>
                <a:sym typeface="Lato"/>
              </a:rPr>
              <a:t>SELECT </a:t>
            </a:r>
            <a:r>
              <a:rPr lang="en-US" sz="2000" dirty="0" err="1">
                <a:solidFill>
                  <a:schemeClr val="dk2"/>
                </a:solidFill>
                <a:latin typeface="Lato"/>
                <a:ea typeface="Lato"/>
                <a:cs typeface="Lato"/>
                <a:sym typeface="Lato"/>
              </a:rPr>
              <a:t>vw.country</a:t>
            </a:r>
            <a:r>
              <a:rPr lang="en-US" sz="2000" dirty="0">
                <a:solidFill>
                  <a:schemeClr val="dk2"/>
                </a:solidFill>
                <a:latin typeface="Lato"/>
                <a:ea typeface="Lato"/>
                <a:cs typeface="Lato"/>
                <a:sym typeface="Lato"/>
              </a:rPr>
              <a:t>,  </a:t>
            </a:r>
          </a:p>
          <a:p>
            <a:pPr lvl="0">
              <a:lnSpc>
                <a:spcPct val="115000"/>
              </a:lnSpc>
            </a:pPr>
            <a:r>
              <a:rPr lang="en-US" sz="2000" dirty="0">
                <a:solidFill>
                  <a:srgbClr val="00B050"/>
                </a:solidFill>
                <a:latin typeface="Lato"/>
                <a:ea typeface="Lato"/>
                <a:cs typeface="Lato"/>
                <a:sym typeface="Lato"/>
              </a:rPr>
              <a:t>CASE WHEN country = 'India'   THEN 'Gandhi’                       WHEN country = 'Nepal'   THEN 'Mt. Everest’                      WHEN country = 'China'   THEN 'Great Wall’               </a:t>
            </a:r>
            <a:r>
              <a:rPr lang="en-US" sz="2000" u="sng" dirty="0">
                <a:solidFill>
                  <a:srgbClr val="00B050"/>
                </a:solidFill>
                <a:latin typeface="Lato"/>
                <a:ea typeface="Lato"/>
                <a:cs typeface="Lato"/>
                <a:sym typeface="Lato"/>
              </a:rPr>
              <a:t>ELSE</a:t>
            </a:r>
            <a:r>
              <a:rPr lang="en-US" sz="2000" dirty="0">
                <a:solidFill>
                  <a:srgbClr val="00B050"/>
                </a:solidFill>
                <a:latin typeface="Lato"/>
                <a:ea typeface="Lato"/>
                <a:cs typeface="Lato"/>
                <a:sym typeface="Lato"/>
              </a:rPr>
              <a:t>  'Unknown’ END  AS  </a:t>
            </a:r>
            <a:r>
              <a:rPr lang="en-US" sz="2000" dirty="0" err="1">
                <a:solidFill>
                  <a:srgbClr val="00B050"/>
                </a:solidFill>
                <a:latin typeface="Lato"/>
                <a:ea typeface="Lato"/>
                <a:cs typeface="Lato"/>
                <a:sym typeface="Lato"/>
              </a:rPr>
              <a:t>famous_stuff</a:t>
            </a:r>
            <a:endParaRPr lang="en-US" sz="2000" dirty="0">
              <a:solidFill>
                <a:srgbClr val="00B050"/>
              </a:solidFill>
              <a:latin typeface="Lato"/>
              <a:ea typeface="Lato"/>
              <a:cs typeface="Lato"/>
              <a:sym typeface="Lato"/>
            </a:endParaRPr>
          </a:p>
          <a:p>
            <a:pPr lvl="0">
              <a:lnSpc>
                <a:spcPct val="115000"/>
              </a:lnSpc>
            </a:pPr>
            <a:endParaRPr lang="en-US" sz="2000" dirty="0">
              <a:solidFill>
                <a:schemeClr val="dk2"/>
              </a:solidFill>
              <a:latin typeface="Lato"/>
              <a:ea typeface="Lato"/>
              <a:cs typeface="Lato"/>
              <a:sym typeface="Lato"/>
            </a:endParaRPr>
          </a:p>
          <a:p>
            <a:pPr lvl="0">
              <a:lnSpc>
                <a:spcPct val="115000"/>
              </a:lnSpc>
            </a:pPr>
            <a:r>
              <a:rPr lang="en-US" sz="2000" dirty="0">
                <a:solidFill>
                  <a:schemeClr val="dk2"/>
                </a:solidFill>
                <a:latin typeface="Lato"/>
                <a:ea typeface="Lato"/>
                <a:cs typeface="Lato"/>
                <a:sym typeface="Lato"/>
              </a:rPr>
              <a:t>FROM </a:t>
            </a:r>
            <a:r>
              <a:rPr lang="en-US" sz="2000" dirty="0" err="1">
                <a:solidFill>
                  <a:schemeClr val="dk2"/>
                </a:solidFill>
                <a:latin typeface="Lato"/>
                <a:ea typeface="Lato"/>
                <a:cs typeface="Lato"/>
                <a:sym typeface="Lato"/>
              </a:rPr>
              <a:t>world.vw_countries_asia</a:t>
            </a:r>
            <a:r>
              <a:rPr lang="en-US" sz="2000" dirty="0">
                <a:solidFill>
                  <a:schemeClr val="dk2"/>
                </a:solidFill>
                <a:latin typeface="Lato"/>
                <a:ea typeface="Lato"/>
                <a:cs typeface="Lato"/>
                <a:sym typeface="Lato"/>
              </a:rPr>
              <a:t> AS </a:t>
            </a:r>
            <a:r>
              <a:rPr lang="en-US" sz="2000" dirty="0" err="1">
                <a:solidFill>
                  <a:schemeClr val="dk2"/>
                </a:solidFill>
                <a:latin typeface="Lato"/>
                <a:ea typeface="Lato"/>
                <a:cs typeface="Lato"/>
                <a:sym typeface="Lato"/>
              </a:rPr>
              <a:t>vw</a:t>
            </a:r>
            <a:r>
              <a:rPr lang="en-US" sz="2000" dirty="0">
                <a:solidFill>
                  <a:schemeClr val="dk2"/>
                </a:solidFill>
                <a:latin typeface="Lato"/>
                <a:ea typeface="Lato"/>
                <a:cs typeface="Lato"/>
                <a:sym typeface="Lato"/>
              </a:rPr>
              <a:t>                         WHERE </a:t>
            </a:r>
            <a:r>
              <a:rPr lang="en-US" sz="2000" dirty="0" err="1">
                <a:solidFill>
                  <a:schemeClr val="dk2"/>
                </a:solidFill>
                <a:latin typeface="Lato"/>
                <a:ea typeface="Lato"/>
                <a:cs typeface="Lato"/>
                <a:sym typeface="Lato"/>
              </a:rPr>
              <a:t>vw.country</a:t>
            </a:r>
            <a:r>
              <a:rPr lang="en-US" sz="2000" dirty="0">
                <a:solidFill>
                  <a:schemeClr val="dk2"/>
                </a:solidFill>
                <a:latin typeface="Lato"/>
                <a:ea typeface="Lato"/>
                <a:cs typeface="Lato"/>
                <a:sym typeface="Lato"/>
              </a:rPr>
              <a:t> IN ('India', 'China', '</a:t>
            </a:r>
            <a:r>
              <a:rPr lang="en-US" sz="2000" dirty="0" err="1">
                <a:solidFill>
                  <a:schemeClr val="dk2"/>
                </a:solidFill>
                <a:latin typeface="Lato"/>
                <a:ea typeface="Lato"/>
                <a:cs typeface="Lato"/>
                <a:sym typeface="Lato"/>
              </a:rPr>
              <a:t>Nepal','Taiwan</a:t>
            </a:r>
            <a:r>
              <a:rPr lang="en-US" sz="2000" dirty="0">
                <a:solidFill>
                  <a:schemeClr val="dk2"/>
                </a:solidFill>
                <a:latin typeface="Lato"/>
                <a:ea typeface="Lato"/>
                <a:cs typeface="Lato"/>
                <a:sym typeface="Lato"/>
              </a:rPr>
              <a:t>')</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2"/>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SQL Wildcards</a:t>
            </a:r>
            <a:endParaRPr sz="4800" dirty="0"/>
          </a:p>
        </p:txBody>
      </p:sp>
      <p:sp>
        <p:nvSpPr>
          <p:cNvPr id="215" name="Google Shape;215;p32"/>
          <p:cNvSpPr txBox="1"/>
          <p:nvPr/>
        </p:nvSpPr>
        <p:spPr>
          <a:xfrm>
            <a:off x="1202200" y="1842925"/>
            <a:ext cx="10279200" cy="1215300"/>
          </a:xfrm>
          <a:prstGeom prst="rect">
            <a:avLst/>
          </a:prstGeom>
          <a:noFill/>
          <a:ln>
            <a:noFill/>
          </a:ln>
        </p:spPr>
        <p:txBody>
          <a:bodyPr spcFirstLastPara="1" wrap="square" lIns="91425" tIns="91425" rIns="91425" bIns="91425" anchor="t" anchorCtr="0">
            <a:noAutofit/>
          </a:bodyPr>
          <a:lstStyle/>
          <a:p>
            <a:pPr lvl="0"/>
            <a:r>
              <a:rPr lang="en-US" sz="2400" b="1" u="sng" dirty="0">
                <a:solidFill>
                  <a:schemeClr val="accent1"/>
                </a:solidFill>
                <a:latin typeface="Lato"/>
                <a:ea typeface="Lato"/>
                <a:cs typeface="Lato"/>
                <a:sym typeface="Lato"/>
              </a:rPr>
              <a:t>Purpose</a:t>
            </a:r>
            <a:r>
              <a:rPr lang="en-US" sz="2400" dirty="0">
                <a:solidFill>
                  <a:schemeClr val="accent1"/>
                </a:solidFill>
                <a:latin typeface="Lato"/>
                <a:ea typeface="Lato"/>
                <a:cs typeface="Lato"/>
                <a:sym typeface="Lato"/>
              </a:rPr>
              <a:t>: Used with the SQL “like” operator, A wildcard character is used to for comparing and/or substituting one or more characters in a string.</a:t>
            </a:r>
            <a:endParaRPr sz="2400" dirty="0">
              <a:solidFill>
                <a:schemeClr val="accent1"/>
              </a:solidFill>
              <a:latin typeface="Lato"/>
              <a:ea typeface="Lato"/>
              <a:cs typeface="Lato"/>
              <a:sym typeface="Lato"/>
            </a:endParaRPr>
          </a:p>
        </p:txBody>
      </p:sp>
      <p:graphicFrame>
        <p:nvGraphicFramePr>
          <p:cNvPr id="6" name="Google Shape;213;p32">
            <a:extLst>
              <a:ext uri="{FF2B5EF4-FFF2-40B4-BE49-F238E27FC236}">
                <a16:creationId xmlns:a16="http://schemas.microsoft.com/office/drawing/2014/main" id="{E3316BED-217D-4500-BAC9-620B03AD792E}"/>
              </a:ext>
            </a:extLst>
          </p:cNvPr>
          <p:cNvGraphicFramePr/>
          <p:nvPr/>
        </p:nvGraphicFramePr>
        <p:xfrm>
          <a:off x="710599" y="3058225"/>
          <a:ext cx="11067959" cy="2565460"/>
        </p:xfrm>
        <a:graphic>
          <a:graphicData uri="http://schemas.openxmlformats.org/drawingml/2006/table">
            <a:tbl>
              <a:tblPr firstRow="1" bandRow="1">
                <a:noFill/>
              </a:tblPr>
              <a:tblGrid>
                <a:gridCol w="1352117">
                  <a:extLst>
                    <a:ext uri="{9D8B030D-6E8A-4147-A177-3AD203B41FA5}">
                      <a16:colId xmlns:a16="http://schemas.microsoft.com/office/drawing/2014/main" val="20000"/>
                    </a:ext>
                  </a:extLst>
                </a:gridCol>
                <a:gridCol w="5478821">
                  <a:extLst>
                    <a:ext uri="{9D8B030D-6E8A-4147-A177-3AD203B41FA5}">
                      <a16:colId xmlns:a16="http://schemas.microsoft.com/office/drawing/2014/main" val="20001"/>
                    </a:ext>
                  </a:extLst>
                </a:gridCol>
                <a:gridCol w="4237021">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dirty="0"/>
                        <a:t>Symbol</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zero or more characters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bl% finds bl, black, blue, and blob</a:t>
                      </a:r>
                      <a:endParaRPr sz="230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_</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 single character</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err="1">
                          <a:solidFill>
                            <a:schemeClr val="dk2"/>
                          </a:solidFill>
                        </a:rPr>
                        <a:t>h_t</a:t>
                      </a:r>
                      <a:r>
                        <a:rPr lang="en-US" sz="1900" dirty="0">
                          <a:solidFill>
                            <a:schemeClr val="dk2"/>
                          </a:solidFill>
                        </a:rPr>
                        <a:t> finds hot, hat, and hit</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any single character within the brackets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a:t>
                      </a:r>
                      <a:r>
                        <a:rPr lang="en-US" sz="1900" dirty="0" err="1">
                          <a:solidFill>
                            <a:schemeClr val="dk2"/>
                          </a:solidFill>
                        </a:rPr>
                        <a:t>oa</a:t>
                      </a:r>
                      <a:r>
                        <a:rPr lang="en-US" sz="1900" dirty="0">
                          <a:solidFill>
                            <a:schemeClr val="dk2"/>
                          </a:solidFill>
                        </a:rPr>
                        <a:t>]t finds hot and hat, but not hit</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Represents any character not in the bracket</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a:t>
                      </a:r>
                      <a:r>
                        <a:rPr lang="en-US" sz="1900" dirty="0" err="1">
                          <a:solidFill>
                            <a:schemeClr val="dk2"/>
                          </a:solidFill>
                        </a:rPr>
                        <a:t>oa</a:t>
                      </a:r>
                      <a:r>
                        <a:rPr lang="en-US" sz="1900" dirty="0">
                          <a:solidFill>
                            <a:schemeClr val="dk2"/>
                          </a:solidFill>
                        </a:rPr>
                        <a:t>]t finds hit, but not hot and hat</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 range of characters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c[a-b]t finds cat and </a:t>
                      </a:r>
                      <a:r>
                        <a:rPr lang="en-US" sz="1900" dirty="0" err="1">
                          <a:solidFill>
                            <a:schemeClr val="dk2"/>
                          </a:solidFill>
                        </a:rPr>
                        <a:t>cbt</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bl>
          </a:graphicData>
        </a:graphic>
      </p:graphicFrame>
      <p:sp>
        <p:nvSpPr>
          <p:cNvPr id="2" name="Rectangle 1">
            <a:extLst>
              <a:ext uri="{FF2B5EF4-FFF2-40B4-BE49-F238E27FC236}">
                <a16:creationId xmlns:a16="http://schemas.microsoft.com/office/drawing/2014/main" id="{F3AC4340-207F-4F2C-9068-48A14259BF9A}"/>
              </a:ext>
            </a:extLst>
          </p:cNvPr>
          <p:cNvSpPr/>
          <p:nvPr/>
        </p:nvSpPr>
        <p:spPr>
          <a:xfrm>
            <a:off x="628890" y="5725395"/>
            <a:ext cx="7230319" cy="307777"/>
          </a:xfrm>
          <a:prstGeom prst="rect">
            <a:avLst/>
          </a:prstGeom>
        </p:spPr>
        <p:txBody>
          <a:bodyPr wrap="square">
            <a:spAutoFit/>
          </a:bodyPr>
          <a:lstStyle/>
          <a:p>
            <a:pPr lvl="0"/>
            <a:r>
              <a:rPr lang="en-US" dirty="0">
                <a:latin typeface="Lato" panose="020B0604020202020204" charset="0"/>
              </a:rPr>
              <a:t>Examples With the “like” operator:  </a:t>
            </a:r>
            <a:r>
              <a:rPr lang="en-US" dirty="0">
                <a:latin typeface="Lato" panose="020B0604020202020204" charset="0"/>
                <a:hlinkClick r:id="rId3"/>
              </a:rPr>
              <a:t>https://www.w3schools.com/sql/sql_wildcards.asp</a:t>
            </a:r>
            <a:endParaRPr lang="en-US" dirty="0">
              <a:latin typeface="Lato" panose="020B0604020202020204" charset="0"/>
            </a:endParaRPr>
          </a:p>
        </p:txBody>
      </p:sp>
    </p:spTree>
    <p:extLst>
      <p:ext uri="{BB962C8B-B14F-4D97-AF65-F5344CB8AC3E}">
        <p14:creationId xmlns:p14="http://schemas.microsoft.com/office/powerpoint/2010/main" val="594655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5"/>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Removing Duplicates</a:t>
            </a:r>
            <a:endParaRPr sz="4200"/>
          </a:p>
        </p:txBody>
      </p:sp>
      <p:sp>
        <p:nvSpPr>
          <p:cNvPr id="239" name="Google Shape;239;p35"/>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35"/>
          <p:cNvSpPr txBox="1"/>
          <p:nvPr/>
        </p:nvSpPr>
        <p:spPr>
          <a:xfrm>
            <a:off x="1001550" y="1688575"/>
            <a:ext cx="101784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3000" dirty="0">
                <a:latin typeface="Lato"/>
                <a:ea typeface="Lato"/>
                <a:cs typeface="Lato"/>
                <a:sym typeface="Lato"/>
              </a:rPr>
              <a:t>Purpose -  Improve the Accuracy,  Consistency and the Uniformity of data by removing identical observations that appear </a:t>
            </a:r>
            <a:r>
              <a:rPr lang="en-US" sz="3000" u="sng" dirty="0">
                <a:latin typeface="Lato"/>
                <a:ea typeface="Lato"/>
                <a:cs typeface="Lato"/>
                <a:sym typeface="Lato"/>
              </a:rPr>
              <a:t>more than 1 time</a:t>
            </a:r>
            <a:r>
              <a:rPr lang="en-US" sz="3000" dirty="0">
                <a:latin typeface="Lato"/>
                <a:ea typeface="Lato"/>
                <a:cs typeface="Lato"/>
                <a:sym typeface="Lato"/>
              </a:rPr>
              <a:t> in a SQL Table. </a:t>
            </a:r>
            <a:endParaRPr sz="3000" dirty="0">
              <a:latin typeface="Lato"/>
              <a:ea typeface="Lato"/>
              <a:cs typeface="Lato"/>
              <a:sym typeface="Lato"/>
            </a:endParaRPr>
          </a:p>
          <a:p>
            <a:pPr marL="0" lvl="0" indent="0" algn="l" rtl="0">
              <a:spcBef>
                <a:spcPts val="0"/>
              </a:spcBef>
              <a:spcAft>
                <a:spcPts val="0"/>
              </a:spcAft>
              <a:buNone/>
            </a:pPr>
            <a:endParaRPr sz="2000" dirty="0">
              <a:solidFill>
                <a:schemeClr val="accent1"/>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accent1"/>
              </a:solidFill>
              <a:latin typeface="Lato"/>
              <a:ea typeface="Lato"/>
              <a:cs typeface="Lato"/>
              <a:sym typeface="Lato"/>
            </a:endParaRPr>
          </a:p>
        </p:txBody>
      </p:sp>
      <p:sp>
        <p:nvSpPr>
          <p:cNvPr id="241" name="Google Shape;241;p35"/>
          <p:cNvSpPr txBox="1"/>
          <p:nvPr/>
        </p:nvSpPr>
        <p:spPr>
          <a:xfrm>
            <a:off x="151625" y="3616713"/>
            <a:ext cx="5964900" cy="30000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500"/>
              </a:spcBef>
              <a:spcAft>
                <a:spcPts val="0"/>
              </a:spcAft>
              <a:buNone/>
            </a:pPr>
            <a:r>
              <a:rPr lang="en-US" sz="2400" b="1" u="sng" dirty="0">
                <a:latin typeface="Lato"/>
                <a:ea typeface="Lato"/>
                <a:cs typeface="Lato"/>
                <a:sym typeface="Lato"/>
              </a:rPr>
              <a:t>3 Methods</a:t>
            </a:r>
            <a:endParaRPr sz="2400" b="1" u="sng"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1.  Select “Distinct”  Keyword</a:t>
            </a:r>
            <a:endParaRPr sz="2400" b="1"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2.  Finding Duplicates by Key (joins)</a:t>
            </a:r>
            <a:endParaRPr sz="2400" b="1"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3.  Finding Duplicates via Aggregation</a:t>
            </a:r>
            <a:endParaRPr sz="2400" b="1" dirty="0">
              <a:latin typeface="Lato"/>
              <a:ea typeface="Lato"/>
              <a:cs typeface="Lato"/>
              <a:sym typeface="Lato"/>
            </a:endParaRPr>
          </a:p>
          <a:p>
            <a:pPr marL="457200" lvl="0" indent="0" algn="l" rtl="0">
              <a:lnSpc>
                <a:spcPct val="115000"/>
              </a:lnSpc>
              <a:spcBef>
                <a:spcPts val="600"/>
              </a:spcBef>
              <a:spcAft>
                <a:spcPts val="600"/>
              </a:spcAft>
              <a:buNone/>
            </a:pPr>
            <a:endParaRPr sz="2000" b="1" dirty="0">
              <a:latin typeface="Lato"/>
              <a:ea typeface="Lato"/>
              <a:cs typeface="Lato"/>
              <a:sym typeface="Lato"/>
            </a:endParaRPr>
          </a:p>
        </p:txBody>
      </p:sp>
      <p:pic>
        <p:nvPicPr>
          <p:cNvPr id="242" name="Google Shape;242;p35"/>
          <p:cNvPicPr preferRelativeResize="0"/>
          <p:nvPr/>
        </p:nvPicPr>
        <p:blipFill>
          <a:blip r:embed="rId3">
            <a:alphaModFix/>
          </a:blip>
          <a:stretch>
            <a:fillRect/>
          </a:stretch>
        </p:blipFill>
        <p:spPr>
          <a:xfrm>
            <a:off x="6417200" y="3715262"/>
            <a:ext cx="5177025" cy="249812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1920</TotalTime>
  <Words>2837</Words>
  <Application>Microsoft Office PowerPoint</Application>
  <PresentationFormat>Widescreen</PresentationFormat>
  <Paragraphs>308</Paragraphs>
  <Slides>22</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Roboto</vt:lpstr>
      <vt:lpstr>Raleway</vt:lpstr>
      <vt:lpstr>Roboto Mono</vt:lpstr>
      <vt:lpstr>Lustria</vt:lpstr>
      <vt:lpstr>Lato</vt:lpstr>
      <vt:lpstr>Calibri</vt:lpstr>
      <vt:lpstr>Arial</vt:lpstr>
      <vt:lpstr>Streamline</vt:lpstr>
      <vt:lpstr>  Cleaning Data Using SQL</vt:lpstr>
      <vt:lpstr>Review: Class 4 – Joining &amp; Merging Data</vt:lpstr>
      <vt:lpstr>Class 5 Objectives</vt:lpstr>
      <vt:lpstr>What is the need for data manipulation?</vt:lpstr>
      <vt:lpstr>Cleaning Data</vt:lpstr>
      <vt:lpstr>Goals of Cleaning Data</vt:lpstr>
      <vt:lpstr>Case Statements</vt:lpstr>
      <vt:lpstr>SQL Wildcards</vt:lpstr>
      <vt:lpstr>Removing Duplicates</vt:lpstr>
      <vt:lpstr>Identifying Duplicates by Aggregation</vt:lpstr>
      <vt:lpstr>Identifying Duplicates by Key</vt:lpstr>
      <vt:lpstr>Using DISTINCT Keyword</vt:lpstr>
      <vt:lpstr>SQL Scalar Functions</vt:lpstr>
      <vt:lpstr>Numeric &amp; Comparison Functions</vt:lpstr>
      <vt:lpstr>Ex. Numeric Functions</vt:lpstr>
      <vt:lpstr>String Formatting Functions</vt:lpstr>
      <vt:lpstr>Ex. String Functions</vt:lpstr>
      <vt:lpstr>Date Formatting Functions</vt:lpstr>
      <vt:lpstr>Ex. Date Functions</vt:lpstr>
      <vt:lpstr>Common SQL Errors</vt:lpstr>
      <vt:lpstr>PowerPoint Presentation</vt:lpstr>
      <vt:lpstr>Appendix - Cleaning data:  Python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Cleaning Data Using SQL</dc:title>
  <dc:creator>JTB Ventures LLC</dc:creator>
  <cp:lastModifiedBy>Jeremy Bergmann</cp:lastModifiedBy>
  <cp:revision>46</cp:revision>
  <dcterms:modified xsi:type="dcterms:W3CDTF">2021-10-19T22:09:40Z</dcterms:modified>
</cp:coreProperties>
</file>